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6"/>
  </p:notesMasterIdLst>
  <p:sldIdLst>
    <p:sldId id="256" r:id="rId2"/>
    <p:sldId id="257" r:id="rId3"/>
    <p:sldId id="260" r:id="rId4"/>
    <p:sldId id="258" r:id="rId5"/>
    <p:sldId id="261" r:id="rId6"/>
    <p:sldId id="262" r:id="rId7"/>
    <p:sldId id="263" r:id="rId8"/>
    <p:sldId id="264" r:id="rId9"/>
    <p:sldId id="265" r:id="rId10"/>
    <p:sldId id="266" r:id="rId11"/>
    <p:sldId id="268" r:id="rId12"/>
    <p:sldId id="270" r:id="rId13"/>
    <p:sldId id="269" r:id="rId14"/>
    <p:sldId id="271" r:id="rId15"/>
    <p:sldId id="273" r:id="rId16"/>
    <p:sldId id="275" r:id="rId17"/>
    <p:sldId id="276" r:id="rId18"/>
    <p:sldId id="277" r:id="rId19"/>
    <p:sldId id="278" r:id="rId20"/>
    <p:sldId id="279" r:id="rId21"/>
    <p:sldId id="280" r:id="rId22"/>
    <p:sldId id="282" r:id="rId23"/>
    <p:sldId id="281" r:id="rId24"/>
    <p:sldId id="283" r:id="rId25"/>
    <p:sldId id="287" r:id="rId26"/>
    <p:sldId id="284" r:id="rId27"/>
    <p:sldId id="292" r:id="rId28"/>
    <p:sldId id="288" r:id="rId29"/>
    <p:sldId id="285" r:id="rId30"/>
    <p:sldId id="291" r:id="rId31"/>
    <p:sldId id="289" r:id="rId32"/>
    <p:sldId id="293" r:id="rId33"/>
    <p:sldId id="290" r:id="rId34"/>
    <p:sldId id="29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182" autoAdjust="0"/>
  </p:normalViewPr>
  <p:slideViewPr>
    <p:cSldViewPr snapToGrid="0">
      <p:cViewPr varScale="1">
        <p:scale>
          <a:sx n="69" d="100"/>
          <a:sy n="69" d="100"/>
        </p:scale>
        <p:origin x="7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AFD861-41A0-4FB9-9FF0-3426809DDFF5}" type="datetimeFigureOut">
              <a:rPr lang="en-IN" smtClean="0"/>
              <a:t>01-06-2024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E5CBF-10C8-4A4D-A31E-C593F0800F29}" type="slidenum">
              <a:rPr lang="en-IN" smtClean="0"/>
              <a:t>‹#›</a:t>
            </a:fld>
            <a:endParaRPr lang="en-IN"/>
          </a:p>
        </p:txBody>
      </p:sp>
    </p:spTree>
    <p:extLst>
      <p:ext uri="{BB962C8B-B14F-4D97-AF65-F5344CB8AC3E}">
        <p14:creationId xmlns:p14="http://schemas.microsoft.com/office/powerpoint/2010/main" val="3991445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D6684CD1-484A-440E-B6A0-EC40348F4E8C}" type="slidenum">
              <a:rPr lang="en-US"/>
              <a:pPr/>
              <a:t>3</a:t>
            </a:fld>
            <a:endParaRPr lang="en-US"/>
          </a:p>
        </p:txBody>
      </p:sp>
      <p:sp>
        <p:nvSpPr>
          <p:cNvPr id="2" name="Notes Placeholder 1"/>
          <p:cNvSpPr>
            <a:spLocks noGrp="1"/>
          </p:cNvSpPr>
          <p:nvPr>
            <p:ph type="body" idx="1"/>
          </p:nvPr>
        </p:nvSpPr>
        <p:spPr/>
        <p:txBody>
          <a:bodyPr/>
          <a:lstStyle/>
          <a:p>
            <a:r>
              <a:rPr lang="en-US" dirty="0" smtClean="0"/>
              <a:t>An operational database, also known as an Online Transaction Processing (OLTP) system, is a type of database designed to manage and process high volumes of real-time transactions. </a:t>
            </a:r>
            <a:endParaRPr lang="en-IN" dirty="0"/>
          </a:p>
        </p:txBody>
      </p:sp>
    </p:spTree>
    <p:extLst>
      <p:ext uri="{BB962C8B-B14F-4D97-AF65-F5344CB8AC3E}">
        <p14:creationId xmlns:p14="http://schemas.microsoft.com/office/powerpoint/2010/main" val="2472926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055DF7A4-0C91-4087-BE43-4655BF42AD67}" type="slidenum">
              <a:rPr lang="en-US"/>
              <a:pPr/>
              <a:t>26</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257921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smtClean="0">
                <a:solidFill>
                  <a:schemeClr val="tx1"/>
                </a:solidFill>
                <a:effectLst/>
                <a:latin typeface="+mn-lt"/>
                <a:ea typeface="+mn-ea"/>
                <a:cs typeface="+mn-cs"/>
              </a:rPr>
              <a:t>Snowflake schema: </a:t>
            </a:r>
            <a:r>
              <a:rPr lang="en-IN" sz="1200" kern="1200" dirty="0" smtClean="0">
                <a:solidFill>
                  <a:schemeClr val="tx1"/>
                </a:solidFill>
                <a:effectLst/>
                <a:latin typeface="+mn-lt"/>
                <a:ea typeface="+mn-ea"/>
                <a:cs typeface="+mn-cs"/>
              </a:rPr>
              <a:t>The snowflake schema is a variant of the star schema model, where some dimension tables are </a:t>
            </a:r>
            <a:r>
              <a:rPr lang="en-IN" sz="1200" i="1" kern="1200" dirty="0" smtClean="0">
                <a:solidFill>
                  <a:schemeClr val="tx1"/>
                </a:solidFill>
                <a:effectLst/>
                <a:latin typeface="+mn-lt"/>
                <a:ea typeface="+mn-ea"/>
                <a:cs typeface="+mn-cs"/>
              </a:rPr>
              <a:t>normalized</a:t>
            </a:r>
            <a:r>
              <a:rPr lang="en-IN" sz="1200" kern="1200" dirty="0" smtClean="0">
                <a:solidFill>
                  <a:schemeClr val="tx1"/>
                </a:solidFill>
                <a:effectLst/>
                <a:latin typeface="+mn-lt"/>
                <a:ea typeface="+mn-ea"/>
                <a:cs typeface="+mn-cs"/>
              </a:rPr>
              <a:t>, thereby further splitting the data into additional tables. The resulting schema graph forms a shape similar to a snowflake.</a:t>
            </a:r>
          </a:p>
          <a:p>
            <a:r>
              <a:rPr lang="en-IN" sz="1200" kern="1200" dirty="0" smtClean="0">
                <a:solidFill>
                  <a:schemeClr val="tx1"/>
                </a:solidFill>
                <a:effectLst/>
                <a:latin typeface="+mn-lt"/>
                <a:ea typeface="+mn-ea"/>
                <a:cs typeface="+mn-cs"/>
              </a:rPr>
              <a:t> </a:t>
            </a:r>
          </a:p>
          <a:p>
            <a:r>
              <a:rPr lang="en-IN" sz="1200" kern="1200" dirty="0" smtClean="0">
                <a:solidFill>
                  <a:schemeClr val="tx1"/>
                </a:solidFill>
                <a:effectLst/>
                <a:latin typeface="+mn-lt"/>
                <a:ea typeface="+mn-ea"/>
                <a:cs typeface="+mn-cs"/>
              </a:rPr>
              <a:t>The major difference between the snowflake and star schema models is that the dimension tables of the snowflake model may be kept in normalized form to reduce redundancies. Such a table is easy to maintain and saves storage space. However, this space savings is negligible in comparison to the typical magnitude of the fact table. Furthermore, the snowflake structure can reduce the effectiveness of browsing, since more joins will be needed to execute a query. Consequently, the system performance may be adversely impacted. Hence, although the snowflake schema reduces redundancy, it is not as popular as the star schema in data warehouse design.</a:t>
            </a:r>
          </a:p>
          <a:p>
            <a:endParaRPr lang="en-IN" dirty="0"/>
          </a:p>
        </p:txBody>
      </p:sp>
      <p:sp>
        <p:nvSpPr>
          <p:cNvPr id="4" name="Slide Number Placeholder 3"/>
          <p:cNvSpPr>
            <a:spLocks noGrp="1"/>
          </p:cNvSpPr>
          <p:nvPr>
            <p:ph type="sldNum" sz="quarter" idx="10"/>
          </p:nvPr>
        </p:nvSpPr>
        <p:spPr/>
        <p:txBody>
          <a:bodyPr/>
          <a:lstStyle/>
          <a:p>
            <a:fld id="{694E5CBF-10C8-4A4D-A31E-C593F0800F29}" type="slidenum">
              <a:rPr lang="en-IN" smtClean="0"/>
              <a:t>28</a:t>
            </a:fld>
            <a:endParaRPr lang="en-IN"/>
          </a:p>
        </p:txBody>
      </p:sp>
    </p:spTree>
    <p:extLst>
      <p:ext uri="{BB962C8B-B14F-4D97-AF65-F5344CB8AC3E}">
        <p14:creationId xmlns:p14="http://schemas.microsoft.com/office/powerpoint/2010/main" val="220320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A019D289-2E1F-4A0D-BF02-FCC35ECB5144}" type="slidenum">
              <a:rPr lang="en-US"/>
              <a:pPr/>
              <a:t>29</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689885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0722CC07-AC4B-4381-B707-4CCAD6FB9605}" type="slidenum">
              <a:rPr lang="en-US"/>
              <a:pPr/>
              <a:t>32</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83774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D6684CD1-484A-440E-B6A0-EC40348F4E8C}" type="slidenum">
              <a:rPr lang="en-US"/>
              <a:pPr/>
              <a:t>5</a:t>
            </a:fld>
            <a:endParaRPr lang="en-US"/>
          </a:p>
        </p:txBody>
      </p:sp>
      <p:sp>
        <p:nvSpPr>
          <p:cNvPr id="2" name="Notes Placeholder 1"/>
          <p:cNvSpPr>
            <a:spLocks noGrp="1"/>
          </p:cNvSpPr>
          <p:nvPr>
            <p:ph type="body" idx="1"/>
          </p:nvPr>
        </p:nvSpPr>
        <p:spPr/>
        <p:txBody>
          <a:bodyPr/>
          <a:lstStyle/>
          <a:p>
            <a:r>
              <a:rPr lang="en-US" sz="1200" b="1" i="0" kern="1200" dirty="0" smtClean="0">
                <a:solidFill>
                  <a:schemeClr val="tx1"/>
                </a:solidFill>
                <a:effectLst/>
                <a:latin typeface="+mn-lt"/>
                <a:ea typeface="+mn-ea"/>
                <a:cs typeface="+mn-cs"/>
              </a:rPr>
              <a:t>William H</a:t>
            </a:r>
            <a:r>
              <a:rPr lang="en-US" sz="1200" b="0"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Inmon</a:t>
            </a:r>
            <a:r>
              <a:rPr lang="en-US" sz="1200" b="0" i="0" kern="1200" dirty="0" smtClean="0">
                <a:solidFill>
                  <a:schemeClr val="tx1"/>
                </a:solidFill>
                <a:effectLst/>
                <a:latin typeface="+mn-lt"/>
                <a:ea typeface="+mn-ea"/>
                <a:cs typeface="+mn-cs"/>
              </a:rPr>
              <a:t> (born 1945) is an American computer scientist, recognized by many as the father of the data warehouse.</a:t>
            </a:r>
            <a:endParaRPr lang="en-IN" dirty="0"/>
          </a:p>
        </p:txBody>
      </p:sp>
    </p:spTree>
    <p:extLst>
      <p:ext uri="{BB962C8B-B14F-4D97-AF65-F5344CB8AC3E}">
        <p14:creationId xmlns:p14="http://schemas.microsoft.com/office/powerpoint/2010/main" val="269618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Flat files typically consist of plain text, meaning the data is stored in a human-readable format CSV files, A Shopping List,</a:t>
            </a:r>
            <a:r>
              <a:rPr lang="en-US" baseline="0" dirty="0" smtClean="0"/>
              <a:t> Web Log files</a:t>
            </a:r>
            <a:endParaRPr lang="en-IN" dirty="0"/>
          </a:p>
        </p:txBody>
      </p:sp>
      <p:sp>
        <p:nvSpPr>
          <p:cNvPr id="4" name="Slide Number Placeholder 3"/>
          <p:cNvSpPr>
            <a:spLocks noGrp="1"/>
          </p:cNvSpPr>
          <p:nvPr>
            <p:ph type="sldNum" sz="quarter" idx="10"/>
          </p:nvPr>
        </p:nvSpPr>
        <p:spPr/>
        <p:txBody>
          <a:bodyPr/>
          <a:lstStyle/>
          <a:p>
            <a:fld id="{694E5CBF-10C8-4A4D-A31E-C593F0800F29}" type="slidenum">
              <a:rPr lang="en-IN" smtClean="0"/>
              <a:t>7</a:t>
            </a:fld>
            <a:endParaRPr lang="en-IN"/>
          </a:p>
        </p:txBody>
      </p:sp>
    </p:spTree>
    <p:extLst>
      <p:ext uri="{BB962C8B-B14F-4D97-AF65-F5344CB8AC3E}">
        <p14:creationId xmlns:p14="http://schemas.microsoft.com/office/powerpoint/2010/main" val="150168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support business decision-making activities, including (1) increasing customer focus, which includes the analysis of customer buying patterns (such as buying preference, buying time, budget cycles, and appetites for spending); (2) repositioning products and managing product portfolios by comparing the performance of sales by quarter, by year, and by geographic regions in order to fine-tune production strategies; (3) analyzing operations and looking for sources of profit; and (4) managing customer relationships, making environmental corrections, and managing the cost of corporate assets.</a:t>
            </a:r>
            <a:endParaRPr lang="en-IN" dirty="0" smtClean="0"/>
          </a:p>
          <a:p>
            <a:endParaRPr lang="en-US" dirty="0" smtClean="0"/>
          </a:p>
          <a:p>
            <a:endParaRPr lang="en-US" dirty="0" smtClean="0"/>
          </a:p>
          <a:p>
            <a:r>
              <a:rPr lang="en-IN" sz="1200" kern="1200" dirty="0" err="1" smtClean="0">
                <a:solidFill>
                  <a:schemeClr val="tx1"/>
                </a:solidFill>
                <a:effectLst/>
                <a:latin typeface="+mn-lt"/>
                <a:ea typeface="+mn-ea"/>
                <a:cs typeface="+mn-cs"/>
              </a:rPr>
              <a:t>Analyzing</a:t>
            </a:r>
            <a:r>
              <a:rPr lang="en-IN" sz="1200" kern="1200" dirty="0" smtClean="0">
                <a:solidFill>
                  <a:schemeClr val="tx1"/>
                </a:solidFill>
                <a:effectLst/>
                <a:latin typeface="+mn-lt"/>
                <a:ea typeface="+mn-ea"/>
                <a:cs typeface="+mn-cs"/>
              </a:rPr>
              <a:t> operations - Production/Service Delivery, Marketing &amp; Sales, Customer Service, Financial Management</a:t>
            </a:r>
          </a:p>
          <a:p>
            <a:r>
              <a:rPr lang="en-US" sz="1200" kern="1200" dirty="0" smtClean="0">
                <a:solidFill>
                  <a:schemeClr val="tx1"/>
                </a:solidFill>
                <a:effectLst/>
                <a:latin typeface="+mn-lt"/>
                <a:ea typeface="+mn-ea"/>
                <a:cs typeface="+mn-cs"/>
              </a:rPr>
              <a:t>sources of profit - </a:t>
            </a:r>
            <a:r>
              <a:rPr lang="en-IN" sz="1200" kern="1200" dirty="0" smtClean="0">
                <a:solidFill>
                  <a:schemeClr val="tx1"/>
                </a:solidFill>
                <a:effectLst/>
                <a:latin typeface="+mn-lt"/>
                <a:ea typeface="+mn-ea"/>
                <a:cs typeface="+mn-cs"/>
              </a:rPr>
              <a:t>Revenue Growth, Cost Reduction, Improved Efficiency, Pricing Strategy</a:t>
            </a:r>
          </a:p>
          <a:p>
            <a:endParaRPr lang="en-IN" dirty="0"/>
          </a:p>
        </p:txBody>
      </p:sp>
      <p:sp>
        <p:nvSpPr>
          <p:cNvPr id="4" name="Slide Number Placeholder 3"/>
          <p:cNvSpPr>
            <a:spLocks noGrp="1"/>
          </p:cNvSpPr>
          <p:nvPr>
            <p:ph type="sldNum" sz="quarter" idx="10"/>
          </p:nvPr>
        </p:nvSpPr>
        <p:spPr/>
        <p:txBody>
          <a:bodyPr/>
          <a:lstStyle/>
          <a:p>
            <a:fld id="{694E5CBF-10C8-4A4D-A31E-C593F0800F29}" type="slidenum">
              <a:rPr lang="en-IN" smtClean="0"/>
              <a:t>10</a:t>
            </a:fld>
            <a:endParaRPr lang="en-IN"/>
          </a:p>
        </p:txBody>
      </p:sp>
    </p:spTree>
    <p:extLst>
      <p:ext uri="{BB962C8B-B14F-4D97-AF65-F5344CB8AC3E}">
        <p14:creationId xmlns:p14="http://schemas.microsoft.com/office/powerpoint/2010/main" val="1435413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smtClean="0">
                <a:solidFill>
                  <a:schemeClr val="tx1"/>
                </a:solidFill>
                <a:effectLst/>
                <a:latin typeface="+mn-lt"/>
                <a:ea typeface="+mn-ea"/>
                <a:cs typeface="+mn-cs"/>
              </a:rPr>
              <a:t>The major distinguishing features of OLTP and OLAP are summarized as follows: </a:t>
            </a:r>
          </a:p>
          <a:p>
            <a:r>
              <a:rPr lang="en-IN" sz="1200" kern="1200" dirty="0" smtClean="0">
                <a:solidFill>
                  <a:schemeClr val="tx1"/>
                </a:solidFill>
                <a:effectLst/>
                <a:latin typeface="+mn-lt"/>
                <a:ea typeface="+mn-ea"/>
                <a:cs typeface="+mn-cs"/>
              </a:rPr>
              <a:t>Users and system orientation: An OLTP system is customer-oriented and is used for transaction and query processing by clerks, clients, and information technology professionals. An OLAP system is market-oriented and is used for data analysis by knowledge workers, including managers, executives, and analysts. </a:t>
            </a:r>
          </a:p>
          <a:p>
            <a:r>
              <a:rPr lang="en-IN" sz="1200" kern="1200" dirty="0" smtClean="0">
                <a:solidFill>
                  <a:schemeClr val="tx1"/>
                </a:solidFill>
                <a:effectLst/>
                <a:latin typeface="+mn-lt"/>
                <a:ea typeface="+mn-ea"/>
                <a:cs typeface="+mn-cs"/>
              </a:rPr>
              <a:t>Data contents: An OLTP system manages current data that, typically, are too detailed to be easily used for decision making. An OLAP system manages large amounts of historic data, provides facilities for summarization and aggregation, and stores and manages information at different levels of granularity. These features make the data easier to use for informed decision making. </a:t>
            </a:r>
          </a:p>
          <a:p>
            <a:r>
              <a:rPr lang="en-IN" sz="1200" kern="1200" dirty="0" smtClean="0">
                <a:solidFill>
                  <a:schemeClr val="tx1"/>
                </a:solidFill>
                <a:effectLst/>
                <a:latin typeface="+mn-lt"/>
                <a:ea typeface="+mn-ea"/>
                <a:cs typeface="+mn-cs"/>
              </a:rPr>
              <a:t>Database design: An OLTP system usually adopts an entity-relationship (ER) data model and an application-oriented database design. An OLAP system typically adopts either a star or a snowflake model and a subject-oriented database design. </a:t>
            </a:r>
          </a:p>
          <a:p>
            <a:r>
              <a:rPr lang="en-IN" sz="1200" kern="1200" dirty="0" smtClean="0">
                <a:solidFill>
                  <a:schemeClr val="tx1"/>
                </a:solidFill>
                <a:effectLst/>
                <a:latin typeface="+mn-lt"/>
                <a:ea typeface="+mn-ea"/>
                <a:cs typeface="+mn-cs"/>
              </a:rPr>
              <a:t>View: An OLTP system focuses mainly on the current data within an enterprise or department, without referring to historic data or data in different organizations. In contrast, an OLAP system often spans multiple versions of a database schema, due to the evolutionary process of an organization. OLAP systems also deal with information that originates from different organizations, integrating information from many data stores. Because of their huge volume, OLAP data are stored on multiple storage media. </a:t>
            </a:r>
          </a:p>
          <a:p>
            <a:r>
              <a:rPr lang="en-IN" sz="1200" kern="1200" dirty="0" smtClean="0">
                <a:solidFill>
                  <a:schemeClr val="tx1"/>
                </a:solidFill>
                <a:effectLst/>
                <a:latin typeface="+mn-lt"/>
                <a:ea typeface="+mn-ea"/>
                <a:cs typeface="+mn-cs"/>
              </a:rPr>
              <a:t>Access patterns: The access patterns of an OLTP system consist mainly of short, atomic transactions. Such a system requires concurrency control and recovery mechanisms. However, accesses to OLAP systems are mostly read-only operations (because most data warehouses store historic rather than up-to-date information), although many could be complex queries.</a:t>
            </a:r>
          </a:p>
          <a:p>
            <a:endParaRPr lang="en-IN" dirty="0"/>
          </a:p>
        </p:txBody>
      </p:sp>
      <p:sp>
        <p:nvSpPr>
          <p:cNvPr id="4" name="Slide Number Placeholder 3"/>
          <p:cNvSpPr>
            <a:spLocks noGrp="1"/>
          </p:cNvSpPr>
          <p:nvPr>
            <p:ph type="sldNum" sz="quarter" idx="10"/>
          </p:nvPr>
        </p:nvSpPr>
        <p:spPr/>
        <p:txBody>
          <a:bodyPr/>
          <a:lstStyle/>
          <a:p>
            <a:fld id="{694E5CBF-10C8-4A4D-A31E-C593F0800F29}" type="slidenum">
              <a:rPr lang="en-IN" smtClean="0"/>
              <a:t>13</a:t>
            </a:fld>
            <a:endParaRPr lang="en-IN"/>
          </a:p>
        </p:txBody>
      </p:sp>
    </p:spTree>
    <p:extLst>
      <p:ext uri="{BB962C8B-B14F-4D97-AF65-F5344CB8AC3E}">
        <p14:creationId xmlns:p14="http://schemas.microsoft.com/office/powerpoint/2010/main" val="3477907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FDBB8AF-E044-40FC-B978-55C21C4EF4B0}" type="slidenum">
              <a:rPr lang="en-US"/>
              <a:pPr/>
              <a:t>16</a:t>
            </a:fld>
            <a:endParaRPr lang="en-US"/>
          </a:p>
        </p:txBody>
      </p:sp>
    </p:spTree>
    <p:extLst>
      <p:ext uri="{BB962C8B-B14F-4D97-AF65-F5344CB8AC3E}">
        <p14:creationId xmlns:p14="http://schemas.microsoft.com/office/powerpoint/2010/main" val="321525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FDBB8AF-E044-40FC-B978-55C21C4EF4B0}" type="slidenum">
              <a:rPr lang="en-US"/>
              <a:pPr/>
              <a:t>17</a:t>
            </a:fld>
            <a:endParaRPr lang="en-US"/>
          </a:p>
        </p:txBody>
      </p:sp>
    </p:spTree>
    <p:extLst>
      <p:ext uri="{BB962C8B-B14F-4D97-AF65-F5344CB8AC3E}">
        <p14:creationId xmlns:p14="http://schemas.microsoft.com/office/powerpoint/2010/main" val="1654565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BFDBB8AF-E044-40FC-B978-55C21C4EF4B0}" type="slidenum">
              <a:rPr lang="en-US"/>
              <a:pPr/>
              <a:t>22</a:t>
            </a:fld>
            <a:endParaRPr lang="en-US"/>
          </a:p>
        </p:txBody>
      </p:sp>
    </p:spTree>
    <p:extLst>
      <p:ext uri="{BB962C8B-B14F-4D97-AF65-F5344CB8AC3E}">
        <p14:creationId xmlns:p14="http://schemas.microsoft.com/office/powerpoint/2010/main" val="3941726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9D8F9F64-37BD-4BCA-9EE8-97253E37B340}" type="slidenum">
              <a:rPr lang="en-US"/>
              <a:pPr/>
              <a:t>24</a:t>
            </a:fld>
            <a:endParaRPr lang="en-US"/>
          </a:p>
        </p:txBody>
      </p:sp>
    </p:spTree>
    <p:extLst>
      <p:ext uri="{BB962C8B-B14F-4D97-AF65-F5344CB8AC3E}">
        <p14:creationId xmlns:p14="http://schemas.microsoft.com/office/powerpoint/2010/main" val="1664935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D140126-272C-4837-A92C-DEA58249EDD5}" type="datetimeFigureOut">
              <a:rPr lang="en-IN" smtClean="0"/>
              <a:t>01-06-2024</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164BEE4F-3487-4F50-899C-5233EBA8DCAC}" type="slidenum">
              <a:rPr lang="en-IN" smtClean="0"/>
              <a:t>‹#›</a:t>
            </a:fld>
            <a:endParaRPr lang="en-IN"/>
          </a:p>
        </p:txBody>
      </p:sp>
    </p:spTree>
    <p:extLst>
      <p:ext uri="{BB962C8B-B14F-4D97-AF65-F5344CB8AC3E}">
        <p14:creationId xmlns:p14="http://schemas.microsoft.com/office/powerpoint/2010/main" val="426520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140126-272C-4837-A92C-DEA58249EDD5}" type="datetimeFigureOut">
              <a:rPr lang="en-IN" smtClean="0"/>
              <a:t>01-06-2024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4BEE4F-3487-4F50-899C-5233EBA8DCAC}" type="slidenum">
              <a:rPr lang="en-IN" smtClean="0"/>
              <a:t>‹#›</a:t>
            </a:fld>
            <a:endParaRPr lang="en-IN"/>
          </a:p>
        </p:txBody>
      </p:sp>
    </p:spTree>
    <p:extLst>
      <p:ext uri="{BB962C8B-B14F-4D97-AF65-F5344CB8AC3E}">
        <p14:creationId xmlns:p14="http://schemas.microsoft.com/office/powerpoint/2010/main" val="272527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140126-272C-4837-A92C-DEA58249EDD5}" type="datetimeFigureOut">
              <a:rPr lang="en-IN" smtClean="0"/>
              <a:t>01-06-2024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4BEE4F-3487-4F50-899C-5233EBA8DCAC}" type="slidenum">
              <a:rPr lang="en-IN" smtClean="0"/>
              <a:t>‹#›</a:t>
            </a:fld>
            <a:endParaRPr lang="en-IN"/>
          </a:p>
        </p:txBody>
      </p:sp>
    </p:spTree>
    <p:extLst>
      <p:ext uri="{BB962C8B-B14F-4D97-AF65-F5344CB8AC3E}">
        <p14:creationId xmlns:p14="http://schemas.microsoft.com/office/powerpoint/2010/main" val="2160014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140126-272C-4837-A92C-DEA58249EDD5}" type="datetimeFigureOut">
              <a:rPr lang="en-IN" smtClean="0"/>
              <a:t>01-06-2024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4BEE4F-3487-4F50-899C-5233EBA8DCAC}" type="slidenum">
              <a:rPr lang="en-IN" smtClean="0"/>
              <a:t>‹#›</a:t>
            </a:fld>
            <a:endParaRPr lang="en-IN"/>
          </a:p>
        </p:txBody>
      </p:sp>
    </p:spTree>
    <p:extLst>
      <p:ext uri="{BB962C8B-B14F-4D97-AF65-F5344CB8AC3E}">
        <p14:creationId xmlns:p14="http://schemas.microsoft.com/office/powerpoint/2010/main" val="1483020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D140126-272C-4837-A92C-DEA58249EDD5}" type="datetimeFigureOut">
              <a:rPr lang="en-IN" smtClean="0"/>
              <a:t>01-06-2024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4BEE4F-3487-4F50-899C-5233EBA8DCAC}" type="slidenum">
              <a:rPr lang="en-IN" smtClean="0"/>
              <a:t>‹#›</a:t>
            </a:fld>
            <a:endParaRPr lang="en-IN"/>
          </a:p>
        </p:txBody>
      </p:sp>
    </p:spTree>
    <p:extLst>
      <p:ext uri="{BB962C8B-B14F-4D97-AF65-F5344CB8AC3E}">
        <p14:creationId xmlns:p14="http://schemas.microsoft.com/office/powerpoint/2010/main" val="1553890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D140126-272C-4837-A92C-DEA58249EDD5}" type="datetimeFigureOut">
              <a:rPr lang="en-IN" smtClean="0"/>
              <a:t>01-06-2024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4BEE4F-3487-4F50-899C-5233EBA8DCAC}" type="slidenum">
              <a:rPr lang="en-IN" smtClean="0"/>
              <a:t>‹#›</a:t>
            </a:fld>
            <a:endParaRPr lang="en-IN"/>
          </a:p>
        </p:txBody>
      </p:sp>
    </p:spTree>
    <p:extLst>
      <p:ext uri="{BB962C8B-B14F-4D97-AF65-F5344CB8AC3E}">
        <p14:creationId xmlns:p14="http://schemas.microsoft.com/office/powerpoint/2010/main" val="994999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140126-272C-4837-A92C-DEA58249EDD5}" type="datetimeFigureOut">
              <a:rPr lang="en-IN" smtClean="0"/>
              <a:t>01-06-2024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64BEE4F-3487-4F50-899C-5233EBA8DCAC}" type="slidenum">
              <a:rPr lang="en-IN" smtClean="0"/>
              <a:t>‹#›</a:t>
            </a:fld>
            <a:endParaRPr lang="en-IN"/>
          </a:p>
        </p:txBody>
      </p:sp>
    </p:spTree>
    <p:extLst>
      <p:ext uri="{BB962C8B-B14F-4D97-AF65-F5344CB8AC3E}">
        <p14:creationId xmlns:p14="http://schemas.microsoft.com/office/powerpoint/2010/main" val="3165506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140126-272C-4837-A92C-DEA58249EDD5}" type="datetimeFigureOut">
              <a:rPr lang="en-IN" smtClean="0"/>
              <a:t>01-06-2024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4BEE4F-3487-4F50-899C-5233EBA8DCAC}" type="slidenum">
              <a:rPr lang="en-IN" smtClean="0"/>
              <a:t>‹#›</a:t>
            </a:fld>
            <a:endParaRPr lang="en-IN"/>
          </a:p>
        </p:txBody>
      </p:sp>
    </p:spTree>
    <p:extLst>
      <p:ext uri="{BB962C8B-B14F-4D97-AF65-F5344CB8AC3E}">
        <p14:creationId xmlns:p14="http://schemas.microsoft.com/office/powerpoint/2010/main" val="2286264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140126-272C-4837-A92C-DEA58249EDD5}" type="datetimeFigureOut">
              <a:rPr lang="en-IN" smtClean="0"/>
              <a:t>01-06-2024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64BEE4F-3487-4F50-899C-5233EBA8DCAC}" type="slidenum">
              <a:rPr lang="en-IN" smtClean="0"/>
              <a:t>‹#›</a:t>
            </a:fld>
            <a:endParaRPr lang="en-IN"/>
          </a:p>
        </p:txBody>
      </p:sp>
    </p:spTree>
    <p:extLst>
      <p:ext uri="{BB962C8B-B14F-4D97-AF65-F5344CB8AC3E}">
        <p14:creationId xmlns:p14="http://schemas.microsoft.com/office/powerpoint/2010/main" val="4292710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smtClean="0"/>
              <a:t>Edit Master text styles</a:t>
            </a:r>
          </a:p>
        </p:txBody>
      </p:sp>
      <p:sp>
        <p:nvSpPr>
          <p:cNvPr id="5" name="Date Placeholder 4"/>
          <p:cNvSpPr>
            <a:spLocks noGrp="1"/>
          </p:cNvSpPr>
          <p:nvPr>
            <p:ph type="dt" sz="half" idx="10"/>
          </p:nvPr>
        </p:nvSpPr>
        <p:spPr/>
        <p:txBody>
          <a:bodyPr/>
          <a:lstStyle/>
          <a:p>
            <a:fld id="{6D140126-272C-4837-A92C-DEA58249EDD5}" type="datetimeFigureOut">
              <a:rPr lang="en-IN" smtClean="0"/>
              <a:t>01-06-2024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164BEE4F-3487-4F50-899C-5233EBA8DCAC}" type="slidenum">
              <a:rPr lang="en-IN" smtClean="0"/>
              <a:t>‹#›</a:t>
            </a:fld>
            <a:endParaRPr lang="en-IN"/>
          </a:p>
        </p:txBody>
      </p:sp>
    </p:spTree>
    <p:extLst>
      <p:ext uri="{BB962C8B-B14F-4D97-AF65-F5344CB8AC3E}">
        <p14:creationId xmlns:p14="http://schemas.microsoft.com/office/powerpoint/2010/main" val="1426881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D140126-272C-4837-A92C-DEA58249EDD5}" type="datetimeFigureOut">
              <a:rPr lang="en-IN" smtClean="0"/>
              <a:t>01-06-2024</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164BEE4F-3487-4F50-899C-5233EBA8DCAC}" type="slidenum">
              <a:rPr lang="en-IN" smtClean="0"/>
              <a:t>‹#›</a:t>
            </a:fld>
            <a:endParaRPr lang="en-IN"/>
          </a:p>
        </p:txBody>
      </p:sp>
    </p:spTree>
    <p:extLst>
      <p:ext uri="{BB962C8B-B14F-4D97-AF65-F5344CB8AC3E}">
        <p14:creationId xmlns:p14="http://schemas.microsoft.com/office/powerpoint/2010/main" val="192414837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D140126-272C-4837-A92C-DEA58249EDD5}" type="datetimeFigureOut">
              <a:rPr lang="en-IN" smtClean="0"/>
              <a:t>01-06-2024</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164BEE4F-3487-4F50-899C-5233EBA8DCAC}" type="slidenum">
              <a:rPr lang="en-IN" smtClean="0"/>
              <a:t>‹#›</a:t>
            </a:fld>
            <a:endParaRPr lang="en-IN"/>
          </a:p>
        </p:txBody>
      </p:sp>
    </p:spTree>
    <p:extLst>
      <p:ext uri="{BB962C8B-B14F-4D97-AF65-F5344CB8AC3E}">
        <p14:creationId xmlns:p14="http://schemas.microsoft.com/office/powerpoint/2010/main" val="180467420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 1</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483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are organizations using the information from data warehouses?</a:t>
            </a:r>
            <a:endParaRPr lang="en-IN" dirty="0"/>
          </a:p>
        </p:txBody>
      </p:sp>
      <p:sp>
        <p:nvSpPr>
          <p:cNvPr id="8" name="Content Placeholder 7"/>
          <p:cNvSpPr>
            <a:spLocks noGrp="1"/>
          </p:cNvSpPr>
          <p:nvPr>
            <p:ph idx="1"/>
          </p:nvPr>
        </p:nvSpPr>
        <p:spPr>
          <a:xfrm>
            <a:off x="422031" y="2083973"/>
            <a:ext cx="10058400" cy="714586"/>
          </a:xfrm>
        </p:spPr>
        <p:txBody>
          <a:bodyPr/>
          <a:lstStyle/>
          <a:p>
            <a:r>
              <a:rPr lang="en-US" dirty="0"/>
              <a:t>To support business decision-making activities</a:t>
            </a:r>
            <a:endParaRPr lang="en-IN" dirty="0"/>
          </a:p>
        </p:txBody>
      </p:sp>
      <p:sp>
        <p:nvSpPr>
          <p:cNvPr id="4" name="Rounded Rectangle 3"/>
          <p:cNvSpPr/>
          <p:nvPr/>
        </p:nvSpPr>
        <p:spPr>
          <a:xfrm>
            <a:off x="422031" y="2798559"/>
            <a:ext cx="2187527" cy="27863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(1) increasing customer focus</a:t>
            </a:r>
            <a:endParaRPr lang="en-IN" dirty="0">
              <a:latin typeface="Arial" panose="020B0604020202020204" pitchFamily="34" charset="0"/>
              <a:cs typeface="Arial" panose="020B0604020202020204" pitchFamily="34" charset="0"/>
            </a:endParaRPr>
          </a:p>
        </p:txBody>
      </p:sp>
      <p:sp>
        <p:nvSpPr>
          <p:cNvPr id="5" name="Rounded Rectangle 4"/>
          <p:cNvSpPr/>
          <p:nvPr/>
        </p:nvSpPr>
        <p:spPr>
          <a:xfrm>
            <a:off x="3477065" y="2798559"/>
            <a:ext cx="2225040" cy="2711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(2)R</a:t>
            </a:r>
            <a:r>
              <a:rPr lang="en-US" dirty="0" smtClean="0">
                <a:latin typeface="Arial" panose="020B0604020202020204" pitchFamily="34" charset="0"/>
                <a:cs typeface="Arial" panose="020B0604020202020204" pitchFamily="34" charset="0"/>
              </a:rPr>
              <a:t>epositioning products and managing product portfolios by comparing the performance of sales</a:t>
            </a:r>
            <a:endParaRPr lang="en-IN" dirty="0">
              <a:latin typeface="Arial" panose="020B0604020202020204" pitchFamily="34" charset="0"/>
              <a:cs typeface="Arial" panose="020B0604020202020204" pitchFamily="34" charset="0"/>
            </a:endParaRPr>
          </a:p>
        </p:txBody>
      </p:sp>
      <p:sp>
        <p:nvSpPr>
          <p:cNvPr id="6" name="Rounded Rectangle 5"/>
          <p:cNvSpPr/>
          <p:nvPr/>
        </p:nvSpPr>
        <p:spPr>
          <a:xfrm>
            <a:off x="6290603" y="2798559"/>
            <a:ext cx="2208628" cy="2742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(3) analyzing operations and looking for sources of profit</a:t>
            </a:r>
            <a:endParaRPr lang="en-IN" dirty="0">
              <a:latin typeface="Arial" panose="020B0604020202020204" pitchFamily="34" charset="0"/>
              <a:cs typeface="Arial" panose="020B0604020202020204" pitchFamily="34" charset="0"/>
            </a:endParaRPr>
          </a:p>
        </p:txBody>
      </p:sp>
      <p:sp>
        <p:nvSpPr>
          <p:cNvPr id="7" name="Rounded Rectangle 6"/>
          <p:cNvSpPr/>
          <p:nvPr/>
        </p:nvSpPr>
        <p:spPr>
          <a:xfrm>
            <a:off x="9087729" y="2798559"/>
            <a:ext cx="2405575" cy="2711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(4) managing customer relationships,</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making environmental corrections</a:t>
            </a:r>
          </a:p>
          <a:p>
            <a:pPr marL="285750" indent="-285750">
              <a:buFont typeface="Arial" panose="020B0604020202020204" pitchFamily="34" charset="0"/>
              <a:buChar char="•"/>
            </a:pPr>
            <a:r>
              <a:rPr lang="en-US" dirty="0" smtClean="0">
                <a:latin typeface="Arial" panose="020B0604020202020204" pitchFamily="34" charset="0"/>
                <a:cs typeface="Arial" panose="020B0604020202020204" pitchFamily="34" charset="0"/>
              </a:rPr>
              <a:t>managing the cost of corporate assets.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143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4098"/>
          <p:cNvSpPr>
            <a:spLocks noGrp="1" noChangeArrowheads="1"/>
          </p:cNvSpPr>
          <p:nvPr>
            <p:ph type="title"/>
          </p:nvPr>
        </p:nvSpPr>
        <p:spPr>
          <a:xfrm>
            <a:off x="2057400" y="381000"/>
            <a:ext cx="8077200" cy="685800"/>
          </a:xfrm>
          <a:noFill/>
        </p:spPr>
        <p:txBody>
          <a:bodyPr vert="horz" lIns="92075" tIns="46038" rIns="92075" bIns="46038" rtlCol="0" anchor="b">
            <a:normAutofit/>
          </a:bodyPr>
          <a:lstStyle/>
          <a:p>
            <a:pPr eaLnBrk="1" hangingPunct="1"/>
            <a:r>
              <a:rPr lang="en-US" sz="3200"/>
              <a:t>Data Warehouse vs. Heterogeneous DBMS</a:t>
            </a:r>
            <a:endParaRPr lang="en-US" smtClean="0"/>
          </a:p>
        </p:txBody>
      </p:sp>
      <p:sp>
        <p:nvSpPr>
          <p:cNvPr id="14342" name="Rectangle 4099"/>
          <p:cNvSpPr>
            <a:spLocks noGrp="1" noChangeArrowheads="1"/>
          </p:cNvSpPr>
          <p:nvPr>
            <p:ph idx="1"/>
          </p:nvPr>
        </p:nvSpPr>
        <p:spPr>
          <a:xfrm>
            <a:off x="449451" y="1209050"/>
            <a:ext cx="7415574" cy="5105400"/>
          </a:xfrm>
          <a:noFill/>
        </p:spPr>
        <p:txBody>
          <a:bodyPr vert="horz" lIns="92075" tIns="46038" rIns="92075" bIns="46038" rtlCol="0">
            <a:normAutofit/>
          </a:bodyPr>
          <a:lstStyle/>
          <a:p>
            <a:pPr eaLnBrk="1" hangingPunct="1">
              <a:lnSpc>
                <a:spcPct val="150000"/>
              </a:lnSpc>
              <a:buFont typeface="Wingdings" panose="05000000000000000000" pitchFamily="2" charset="2"/>
              <a:buChar char="Ø"/>
            </a:pPr>
            <a:r>
              <a:rPr lang="en-US" sz="1900" dirty="0">
                <a:latin typeface="Arial" panose="020B0604020202020204" pitchFamily="34" charset="0"/>
                <a:cs typeface="Arial" panose="020B0604020202020204" pitchFamily="34" charset="0"/>
              </a:rPr>
              <a:t>Traditional </a:t>
            </a:r>
            <a:r>
              <a:rPr lang="en-US" sz="1900" dirty="0">
                <a:solidFill>
                  <a:schemeClr val="tx2"/>
                </a:solidFill>
                <a:latin typeface="Arial" panose="020B0604020202020204" pitchFamily="34" charset="0"/>
                <a:cs typeface="Arial" panose="020B0604020202020204" pitchFamily="34" charset="0"/>
              </a:rPr>
              <a:t>heterogeneous DB integration</a:t>
            </a:r>
            <a:r>
              <a:rPr lang="en-US" sz="1900" dirty="0">
                <a:latin typeface="Arial" panose="020B0604020202020204" pitchFamily="34" charset="0"/>
                <a:cs typeface="Arial" panose="020B0604020202020204" pitchFamily="34" charset="0"/>
              </a:rPr>
              <a:t>: A </a:t>
            </a:r>
            <a:r>
              <a:rPr lang="en-US" sz="1900" dirty="0">
                <a:solidFill>
                  <a:schemeClr val="hlink"/>
                </a:solidFill>
                <a:latin typeface="Arial" panose="020B0604020202020204" pitchFamily="34" charset="0"/>
                <a:cs typeface="Arial" panose="020B0604020202020204" pitchFamily="34" charset="0"/>
              </a:rPr>
              <a:t>query driven</a:t>
            </a:r>
            <a:r>
              <a:rPr lang="en-US" sz="1900" dirty="0">
                <a:latin typeface="Arial" panose="020B0604020202020204" pitchFamily="34" charset="0"/>
                <a:cs typeface="Arial" panose="020B0604020202020204" pitchFamily="34" charset="0"/>
              </a:rPr>
              <a:t> approach</a:t>
            </a:r>
          </a:p>
          <a:p>
            <a:pPr lvl="1" eaLnBrk="1" hangingPunct="1">
              <a:lnSpc>
                <a:spcPct val="150000"/>
              </a:lnSpc>
              <a:buFont typeface="Wingdings" panose="05000000000000000000" pitchFamily="2" charset="2"/>
              <a:buChar char="Ø"/>
            </a:pPr>
            <a:r>
              <a:rPr lang="en-US" sz="1900" dirty="0">
                <a:latin typeface="Arial" panose="020B0604020202020204" pitchFamily="34" charset="0"/>
                <a:cs typeface="Arial" panose="020B0604020202020204" pitchFamily="34" charset="0"/>
              </a:rPr>
              <a:t>Build </a:t>
            </a:r>
            <a:r>
              <a:rPr lang="en-US" sz="1900" dirty="0">
                <a:solidFill>
                  <a:schemeClr val="hlink"/>
                </a:solidFill>
                <a:latin typeface="Arial" panose="020B0604020202020204" pitchFamily="34" charset="0"/>
                <a:cs typeface="Arial" panose="020B0604020202020204" pitchFamily="34" charset="0"/>
              </a:rPr>
              <a:t>wrappers/mediators</a:t>
            </a:r>
            <a:r>
              <a:rPr lang="en-US" sz="1900" dirty="0">
                <a:latin typeface="Arial" panose="020B0604020202020204" pitchFamily="34" charset="0"/>
                <a:cs typeface="Arial" panose="020B0604020202020204" pitchFamily="34" charset="0"/>
              </a:rPr>
              <a:t> on top of heterogeneous databases </a:t>
            </a:r>
          </a:p>
          <a:p>
            <a:pPr lvl="1" eaLnBrk="1" hangingPunct="1">
              <a:lnSpc>
                <a:spcPct val="150000"/>
              </a:lnSpc>
              <a:buFont typeface="Wingdings" panose="05000000000000000000" pitchFamily="2" charset="2"/>
              <a:buChar char="Ø"/>
            </a:pPr>
            <a:r>
              <a:rPr lang="en-US" sz="1900" dirty="0">
                <a:latin typeface="Arial" panose="020B0604020202020204" pitchFamily="34" charset="0"/>
                <a:cs typeface="Arial" panose="020B0604020202020204" pitchFamily="34" charset="0"/>
              </a:rPr>
              <a:t>When a query is posed to a client site, a meta-dictionary is used to translate the query into queries appropriate for individual heterogeneous sites involved, and the results are integrated into a global answer set</a:t>
            </a:r>
          </a:p>
          <a:p>
            <a:pPr lvl="1" eaLnBrk="1" hangingPunct="1">
              <a:lnSpc>
                <a:spcPct val="150000"/>
              </a:lnSpc>
              <a:buFont typeface="Wingdings" panose="05000000000000000000" pitchFamily="2" charset="2"/>
              <a:buChar char="Ø"/>
            </a:pPr>
            <a:r>
              <a:rPr lang="en-US" sz="1900" dirty="0">
                <a:latin typeface="Arial" panose="020B0604020202020204" pitchFamily="34" charset="0"/>
                <a:cs typeface="Arial" panose="020B0604020202020204" pitchFamily="34" charset="0"/>
              </a:rPr>
              <a:t>Complex information filtering, compete for resources</a:t>
            </a:r>
          </a:p>
          <a:p>
            <a:pPr lvl="1">
              <a:lnSpc>
                <a:spcPct val="150000"/>
              </a:lnSpc>
              <a:buFont typeface="Wingdings" panose="05000000000000000000" pitchFamily="2" charset="2"/>
              <a:buChar char="Ø"/>
            </a:pPr>
            <a:r>
              <a:rPr lang="en-US" sz="1900" dirty="0">
                <a:latin typeface="Arial" panose="020B0604020202020204" pitchFamily="34" charset="0"/>
                <a:cs typeface="Arial" panose="020B0604020202020204" pitchFamily="34" charset="0"/>
              </a:rPr>
              <a:t>It is inefficient and potentially expensive for frequent queries</a:t>
            </a:r>
            <a:r>
              <a:rPr lang="en-US" sz="1900" dirty="0" smtClean="0">
                <a:latin typeface="Arial" panose="020B0604020202020204" pitchFamily="34" charset="0"/>
                <a:cs typeface="Arial" panose="020B0604020202020204" pitchFamily="34" charset="0"/>
              </a:rPr>
              <a:t>.</a:t>
            </a:r>
            <a:endParaRPr lang="en-US" sz="1900" dirty="0">
              <a:latin typeface="Arial" panose="020B0604020202020204" pitchFamily="34" charset="0"/>
              <a:cs typeface="Arial" panose="020B0604020202020204" pitchFamily="34" charset="0"/>
            </a:endParaRPr>
          </a:p>
        </p:txBody>
      </p:sp>
      <p:sp>
        <p:nvSpPr>
          <p:cNvPr id="14338" name="Date Placeholder 3"/>
          <p:cNvSpPr>
            <a:spLocks noGrp="1"/>
          </p:cNvSpPr>
          <p:nvPr>
            <p:ph type="dt" sz="half" idx="10"/>
          </p:nvPr>
        </p:nvSpPr>
        <p:spPr>
          <a:noFill/>
        </p:spPr>
        <p:txBody>
          <a:bodyPr/>
          <a:lstStyle/>
          <a:p>
            <a:fld id="{79D4DB96-A515-44D1-B32E-C4CBAC3D193A}" type="datetime4">
              <a:rPr lang="en-US"/>
              <a:pPr/>
              <a:t>June 1, 2024</a:t>
            </a:fld>
            <a:endParaRPr lang="en-US"/>
          </a:p>
        </p:txBody>
      </p:sp>
      <p:sp>
        <p:nvSpPr>
          <p:cNvPr id="14339" name="Footer Placeholder 4"/>
          <p:cNvSpPr>
            <a:spLocks noGrp="1"/>
          </p:cNvSpPr>
          <p:nvPr>
            <p:ph type="ftr" sz="quarter" idx="11"/>
          </p:nvPr>
        </p:nvSpPr>
        <p:spPr>
          <a:noFill/>
        </p:spPr>
        <p:txBody>
          <a:bodyPr/>
          <a:lstStyle/>
          <a:p>
            <a:r>
              <a:rPr lang="en-US"/>
              <a:t>Data Mining: Concepts and Techniques</a:t>
            </a:r>
          </a:p>
        </p:txBody>
      </p:sp>
      <p:sp>
        <p:nvSpPr>
          <p:cNvPr id="14340" name="Slide Number Placeholder 5"/>
          <p:cNvSpPr>
            <a:spLocks noGrp="1"/>
          </p:cNvSpPr>
          <p:nvPr>
            <p:ph type="sldNum" sz="quarter" idx="12"/>
          </p:nvPr>
        </p:nvSpPr>
        <p:spPr>
          <a:noFill/>
        </p:spPr>
        <p:txBody>
          <a:bodyPr/>
          <a:lstStyle/>
          <a:p>
            <a:fld id="{0C6C617C-E7D0-48D2-9D90-0300D2304A8C}" type="slidenum">
              <a:rPr lang="en-US"/>
              <a:pPr/>
              <a:t>11</a:t>
            </a:fld>
            <a:endParaRPr lang="en-US"/>
          </a:p>
        </p:txBody>
      </p:sp>
      <p:pic>
        <p:nvPicPr>
          <p:cNvPr id="2" name="Picture 1"/>
          <p:cNvPicPr>
            <a:picLocks noChangeAspect="1"/>
          </p:cNvPicPr>
          <p:nvPr/>
        </p:nvPicPr>
        <p:blipFill>
          <a:blip r:embed="rId2"/>
          <a:stretch>
            <a:fillRect/>
          </a:stretch>
        </p:blipFill>
        <p:spPr>
          <a:xfrm>
            <a:off x="7865024" y="2570238"/>
            <a:ext cx="4169962" cy="2528807"/>
          </a:xfrm>
          <a:prstGeom prst="rect">
            <a:avLst/>
          </a:prstGeom>
        </p:spPr>
      </p:pic>
    </p:spTree>
    <p:extLst>
      <p:ext uri="{BB962C8B-B14F-4D97-AF65-F5344CB8AC3E}">
        <p14:creationId xmlns:p14="http://schemas.microsoft.com/office/powerpoint/2010/main" val="365455505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4098"/>
          <p:cNvSpPr>
            <a:spLocks noGrp="1" noChangeArrowheads="1"/>
          </p:cNvSpPr>
          <p:nvPr>
            <p:ph type="title"/>
          </p:nvPr>
        </p:nvSpPr>
        <p:spPr>
          <a:xfrm>
            <a:off x="2057400" y="381000"/>
            <a:ext cx="8077200" cy="685800"/>
          </a:xfrm>
          <a:noFill/>
        </p:spPr>
        <p:txBody>
          <a:bodyPr vert="horz" lIns="92075" tIns="46038" rIns="92075" bIns="46038" rtlCol="0" anchor="b">
            <a:normAutofit/>
          </a:bodyPr>
          <a:lstStyle/>
          <a:p>
            <a:pPr eaLnBrk="1" hangingPunct="1"/>
            <a:r>
              <a:rPr lang="en-US" sz="3200"/>
              <a:t>Data Warehouse vs. Heterogeneous DBMS</a:t>
            </a:r>
            <a:endParaRPr lang="en-US" smtClean="0"/>
          </a:p>
        </p:txBody>
      </p:sp>
      <p:sp>
        <p:nvSpPr>
          <p:cNvPr id="14342" name="Rectangle 4099"/>
          <p:cNvSpPr>
            <a:spLocks noGrp="1" noChangeArrowheads="1"/>
          </p:cNvSpPr>
          <p:nvPr>
            <p:ph idx="1"/>
          </p:nvPr>
        </p:nvSpPr>
        <p:spPr>
          <a:xfrm>
            <a:off x="449450" y="1209050"/>
            <a:ext cx="10011906" cy="5105400"/>
          </a:xfrm>
          <a:noFill/>
        </p:spPr>
        <p:txBody>
          <a:bodyPr vert="horz" lIns="92075" tIns="46038" rIns="92075" bIns="46038" rtlCol="0">
            <a:normAutofit/>
          </a:bodyPr>
          <a:lstStyle/>
          <a:p>
            <a:pPr algn="just" eaLnBrk="1" hangingPunct="1">
              <a:lnSpc>
                <a:spcPct val="150000"/>
              </a:lnSpc>
              <a:buFont typeface="Wingdings" panose="05000000000000000000" pitchFamily="2" charset="2"/>
              <a:buChar char="Ø"/>
            </a:pPr>
            <a:r>
              <a:rPr lang="en-US" sz="1900" dirty="0" smtClean="0">
                <a:solidFill>
                  <a:schemeClr val="tx2"/>
                </a:solidFill>
                <a:latin typeface="Arial" panose="020B0604020202020204" pitchFamily="34" charset="0"/>
                <a:cs typeface="Arial" panose="020B0604020202020204" pitchFamily="34" charset="0"/>
              </a:rPr>
              <a:t>Data warehouse</a:t>
            </a:r>
            <a:r>
              <a:rPr lang="en-US" sz="1900" dirty="0" smtClean="0">
                <a:latin typeface="Arial" panose="020B0604020202020204" pitchFamily="34" charset="0"/>
                <a:cs typeface="Arial" panose="020B0604020202020204" pitchFamily="34" charset="0"/>
              </a:rPr>
              <a:t>: </a:t>
            </a:r>
            <a:r>
              <a:rPr lang="en-US" sz="1900" dirty="0" smtClean="0">
                <a:solidFill>
                  <a:schemeClr val="hlink"/>
                </a:solidFill>
                <a:latin typeface="Arial" panose="020B0604020202020204" pitchFamily="34" charset="0"/>
                <a:cs typeface="Arial" panose="020B0604020202020204" pitchFamily="34" charset="0"/>
              </a:rPr>
              <a:t>update-driven</a:t>
            </a:r>
            <a:r>
              <a:rPr lang="en-US" sz="1900" dirty="0" smtClean="0">
                <a:latin typeface="Arial" panose="020B0604020202020204" pitchFamily="34" charset="0"/>
                <a:cs typeface="Arial" panose="020B0604020202020204" pitchFamily="34" charset="0"/>
              </a:rPr>
              <a:t>, high performance</a:t>
            </a:r>
          </a:p>
          <a:p>
            <a:pPr lvl="1" algn="just" eaLnBrk="1" hangingPunct="1">
              <a:lnSpc>
                <a:spcPct val="150000"/>
              </a:lnSpc>
              <a:buFont typeface="Wingdings" panose="05000000000000000000" pitchFamily="2" charset="2"/>
              <a:buChar char="Ø"/>
            </a:pPr>
            <a:r>
              <a:rPr lang="en-US" sz="1900" dirty="0" smtClean="0">
                <a:latin typeface="Arial" panose="020B0604020202020204" pitchFamily="34" charset="0"/>
                <a:cs typeface="Arial" panose="020B0604020202020204" pitchFamily="34" charset="0"/>
              </a:rPr>
              <a:t>Information </a:t>
            </a:r>
            <a:r>
              <a:rPr lang="en-US" sz="1900" dirty="0">
                <a:latin typeface="Arial" panose="020B0604020202020204" pitchFamily="34" charset="0"/>
                <a:cs typeface="Arial" panose="020B0604020202020204" pitchFamily="34" charset="0"/>
              </a:rPr>
              <a:t>from heterogeneous sources is integrated in advance and stored in warehouses for direct query and </a:t>
            </a:r>
            <a:r>
              <a:rPr lang="en-US" sz="1900" dirty="0" smtClean="0">
                <a:latin typeface="Arial" panose="020B0604020202020204" pitchFamily="34" charset="0"/>
                <a:cs typeface="Arial" panose="020B0604020202020204" pitchFamily="34" charset="0"/>
              </a:rPr>
              <a:t>analysis.</a:t>
            </a:r>
          </a:p>
          <a:p>
            <a:pPr lvl="1" algn="just" eaLnBrk="1" hangingPunct="1">
              <a:lnSpc>
                <a:spcPct val="150000"/>
              </a:lnSpc>
              <a:buFont typeface="Wingdings" panose="05000000000000000000" pitchFamily="2" charset="2"/>
              <a:buChar char="Ø"/>
            </a:pPr>
            <a:r>
              <a:rPr lang="en-US" sz="1900" dirty="0" smtClean="0">
                <a:latin typeface="Arial" panose="020B0604020202020204" pitchFamily="34" charset="0"/>
                <a:cs typeface="Arial" panose="020B0604020202020204" pitchFamily="34" charset="0"/>
              </a:rPr>
              <a:t>DW does not contain current information.</a:t>
            </a:r>
          </a:p>
          <a:p>
            <a:pPr lvl="1" algn="just">
              <a:lnSpc>
                <a:spcPct val="150000"/>
              </a:lnSpc>
              <a:buFont typeface="Wingdings" panose="05000000000000000000" pitchFamily="2" charset="2"/>
              <a:buChar char="Ø"/>
            </a:pPr>
            <a:r>
              <a:rPr lang="en-US" sz="1900" dirty="0" smtClean="0">
                <a:latin typeface="Arial" panose="020B0604020202020204" pitchFamily="34" charset="0"/>
                <a:cs typeface="Arial" panose="020B0604020202020204" pitchFamily="34" charset="0"/>
              </a:rPr>
              <a:t>Reason for high performance of DW – </a:t>
            </a:r>
          </a:p>
          <a:p>
            <a:pPr lvl="2" algn="just">
              <a:lnSpc>
                <a:spcPct val="150000"/>
              </a:lnSpc>
              <a:buFont typeface="Wingdings" panose="05000000000000000000" pitchFamily="2" charset="2"/>
              <a:buChar char="§"/>
            </a:pPr>
            <a:r>
              <a:rPr lang="en-US" dirty="0" smtClean="0">
                <a:latin typeface="Arial" panose="020B0604020202020204" pitchFamily="34" charset="0"/>
                <a:cs typeface="Arial" panose="020B0604020202020204" pitchFamily="34" charset="0"/>
              </a:rPr>
              <a:t>data </a:t>
            </a:r>
            <a:r>
              <a:rPr lang="en-US" dirty="0">
                <a:latin typeface="Arial" panose="020B0604020202020204" pitchFamily="34" charset="0"/>
                <a:cs typeface="Arial" panose="020B0604020202020204" pitchFamily="34" charset="0"/>
              </a:rPr>
              <a:t>are copied, preprocessed, integrated, annotated, summarized, and restructured into one semantic data store</a:t>
            </a:r>
            <a:r>
              <a:rPr lang="en-US" dirty="0" smtClean="0">
                <a:latin typeface="Arial" panose="020B0604020202020204" pitchFamily="34" charset="0"/>
                <a:cs typeface="Arial" panose="020B0604020202020204" pitchFamily="34" charset="0"/>
              </a:rPr>
              <a:t>.</a:t>
            </a:r>
          </a:p>
          <a:p>
            <a:pPr lvl="2" algn="just">
              <a:lnSpc>
                <a:spcPct val="150000"/>
              </a:lnSpc>
              <a:buFont typeface="Wingdings" panose="05000000000000000000" pitchFamily="2" charset="2"/>
              <a:buChar char="§"/>
            </a:pPr>
            <a:r>
              <a:rPr lang="en-US" dirty="0">
                <a:latin typeface="Arial" panose="020B0604020202020204" pitchFamily="34" charset="0"/>
                <a:cs typeface="Arial" panose="020B0604020202020204" pitchFamily="34" charset="0"/>
              </a:rPr>
              <a:t>does not interfere with the processing at local sources. </a:t>
            </a:r>
            <a:endParaRPr lang="en-US" dirty="0" smtClean="0">
              <a:latin typeface="Arial" panose="020B0604020202020204" pitchFamily="34" charset="0"/>
              <a:cs typeface="Arial" panose="020B0604020202020204" pitchFamily="34" charset="0"/>
            </a:endParaRPr>
          </a:p>
          <a:p>
            <a:pPr lvl="2" algn="just">
              <a:lnSpc>
                <a:spcPct val="150000"/>
              </a:lnSpc>
              <a:buFont typeface="Wingdings" panose="05000000000000000000" pitchFamily="2" charset="2"/>
              <a:buChar char="§"/>
            </a:pPr>
            <a:r>
              <a:rPr lang="en-US" dirty="0" smtClean="0">
                <a:latin typeface="Arial" panose="020B0604020202020204" pitchFamily="34" charset="0"/>
                <a:cs typeface="Arial" panose="020B0604020202020204" pitchFamily="34" charset="0"/>
              </a:rPr>
              <a:t>can </a:t>
            </a:r>
            <a:r>
              <a:rPr lang="en-US" dirty="0">
                <a:latin typeface="Arial" panose="020B0604020202020204" pitchFamily="34" charset="0"/>
                <a:cs typeface="Arial" panose="020B0604020202020204" pitchFamily="34" charset="0"/>
              </a:rPr>
              <a:t>store and integrate historic information and support complex multidimensional queries.</a:t>
            </a:r>
          </a:p>
        </p:txBody>
      </p:sp>
      <p:sp>
        <p:nvSpPr>
          <p:cNvPr id="14338" name="Date Placeholder 3"/>
          <p:cNvSpPr>
            <a:spLocks noGrp="1"/>
          </p:cNvSpPr>
          <p:nvPr>
            <p:ph type="dt" sz="half" idx="10"/>
          </p:nvPr>
        </p:nvSpPr>
        <p:spPr>
          <a:noFill/>
        </p:spPr>
        <p:txBody>
          <a:bodyPr/>
          <a:lstStyle/>
          <a:p>
            <a:fld id="{79D4DB96-A515-44D1-B32E-C4CBAC3D193A}" type="datetime4">
              <a:rPr lang="en-US"/>
              <a:pPr/>
              <a:t>June 2, 2024</a:t>
            </a:fld>
            <a:endParaRPr lang="en-US"/>
          </a:p>
        </p:txBody>
      </p:sp>
      <p:sp>
        <p:nvSpPr>
          <p:cNvPr id="14339" name="Footer Placeholder 4"/>
          <p:cNvSpPr>
            <a:spLocks noGrp="1"/>
          </p:cNvSpPr>
          <p:nvPr>
            <p:ph type="ftr" sz="quarter" idx="11"/>
          </p:nvPr>
        </p:nvSpPr>
        <p:spPr>
          <a:noFill/>
        </p:spPr>
        <p:txBody>
          <a:bodyPr/>
          <a:lstStyle/>
          <a:p>
            <a:r>
              <a:rPr lang="en-US"/>
              <a:t>Data Mining: Concepts and Techniques</a:t>
            </a:r>
          </a:p>
        </p:txBody>
      </p:sp>
      <p:sp>
        <p:nvSpPr>
          <p:cNvPr id="14340" name="Slide Number Placeholder 5"/>
          <p:cNvSpPr>
            <a:spLocks noGrp="1"/>
          </p:cNvSpPr>
          <p:nvPr>
            <p:ph type="sldNum" sz="quarter" idx="12"/>
          </p:nvPr>
        </p:nvSpPr>
        <p:spPr>
          <a:noFill/>
        </p:spPr>
        <p:txBody>
          <a:bodyPr/>
          <a:lstStyle/>
          <a:p>
            <a:fld id="{0C6C617C-E7D0-48D2-9D90-0300D2304A8C}" type="slidenum">
              <a:rPr lang="en-US"/>
              <a:pPr/>
              <a:t>12</a:t>
            </a:fld>
            <a:endParaRPr lang="en-US"/>
          </a:p>
        </p:txBody>
      </p:sp>
    </p:spTree>
    <p:extLst>
      <p:ext uri="{BB962C8B-B14F-4D97-AF65-F5344CB8AC3E}">
        <p14:creationId xmlns:p14="http://schemas.microsoft.com/office/powerpoint/2010/main" val="103178027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a:xfrm>
            <a:off x="2133600" y="381000"/>
            <a:ext cx="7793038" cy="609600"/>
          </a:xfrm>
          <a:noFill/>
        </p:spPr>
        <p:txBody>
          <a:bodyPr vert="horz" lIns="92075" tIns="46038" rIns="92075" bIns="46038" rtlCol="0" anchor="b">
            <a:normAutofit/>
          </a:bodyPr>
          <a:lstStyle/>
          <a:p>
            <a:pPr eaLnBrk="1" hangingPunct="1"/>
            <a:r>
              <a:rPr lang="en-US" sz="3200"/>
              <a:t>Data Warehouse vs. Operational DBMS</a:t>
            </a:r>
            <a:endParaRPr lang="en-US" smtClean="0"/>
          </a:p>
        </p:txBody>
      </p:sp>
      <p:sp>
        <p:nvSpPr>
          <p:cNvPr id="15366" name="Rectangle 3"/>
          <p:cNvSpPr>
            <a:spLocks noGrp="1" noChangeArrowheads="1"/>
          </p:cNvSpPr>
          <p:nvPr>
            <p:ph idx="1"/>
          </p:nvPr>
        </p:nvSpPr>
        <p:spPr>
          <a:xfrm>
            <a:off x="974361" y="1295400"/>
            <a:ext cx="10298242" cy="5029200"/>
          </a:xfrm>
          <a:noFill/>
        </p:spPr>
        <p:txBody>
          <a:bodyPr vert="horz" lIns="92075" tIns="46038" rIns="92075" bIns="46038" rtlCol="0">
            <a:normAutofit fontScale="85000" lnSpcReduction="20000"/>
          </a:bodyPr>
          <a:lstStyle/>
          <a:p>
            <a:pPr eaLnBrk="1" hangingPunct="1">
              <a:lnSpc>
                <a:spcPct val="110000"/>
              </a:lnSpc>
            </a:pPr>
            <a:r>
              <a:rPr lang="en-US" dirty="0">
                <a:solidFill>
                  <a:srgbClr val="C00000"/>
                </a:solidFill>
                <a:latin typeface="Arial" panose="020B0604020202020204" pitchFamily="34" charset="0"/>
                <a:cs typeface="Arial" panose="020B0604020202020204" pitchFamily="34" charset="0"/>
              </a:rPr>
              <a:t>OLTP (on-line transaction processing)</a:t>
            </a:r>
          </a:p>
          <a:p>
            <a:pPr lvl="1" eaLnBrk="1" hangingPunct="1">
              <a:lnSpc>
                <a:spcPct val="11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Major task of traditional relational DBMS</a:t>
            </a:r>
          </a:p>
          <a:p>
            <a:pPr lvl="1" eaLnBrk="1" hangingPunct="1">
              <a:lnSpc>
                <a:spcPct val="11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Day-to-day operations: purchasing, inventory, banking, manufacturing, payroll, registration, accounting, etc.</a:t>
            </a:r>
          </a:p>
          <a:p>
            <a:pPr eaLnBrk="1" hangingPunct="1">
              <a:lnSpc>
                <a:spcPct val="110000"/>
              </a:lnSpc>
            </a:pPr>
            <a:r>
              <a:rPr lang="en-US" dirty="0">
                <a:solidFill>
                  <a:srgbClr val="C00000"/>
                </a:solidFill>
                <a:latin typeface="Arial" panose="020B0604020202020204" pitchFamily="34" charset="0"/>
                <a:cs typeface="Arial" panose="020B0604020202020204" pitchFamily="34" charset="0"/>
              </a:rPr>
              <a:t>OLAP (on-line analytical processing)</a:t>
            </a:r>
          </a:p>
          <a:p>
            <a:pPr lvl="1" eaLnBrk="1" hangingPunct="1">
              <a:lnSpc>
                <a:spcPct val="11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Major task of data warehouse system</a:t>
            </a:r>
          </a:p>
          <a:p>
            <a:pPr lvl="1" eaLnBrk="1" hangingPunct="1">
              <a:lnSpc>
                <a:spcPct val="11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Data analysis and decision making</a:t>
            </a:r>
          </a:p>
          <a:p>
            <a:pPr eaLnBrk="1" hangingPunct="1">
              <a:lnSpc>
                <a:spcPct val="110000"/>
              </a:lnSpc>
            </a:pPr>
            <a:r>
              <a:rPr lang="en-US" dirty="0">
                <a:latin typeface="Arial" panose="020B0604020202020204" pitchFamily="34" charset="0"/>
                <a:cs typeface="Arial" panose="020B0604020202020204" pitchFamily="34" charset="0"/>
              </a:rPr>
              <a:t>Distinct features (OLTP vs. OLAP):</a:t>
            </a:r>
          </a:p>
          <a:p>
            <a:pPr lvl="1">
              <a:lnSpc>
                <a:spcPct val="110000"/>
              </a:lnSpc>
            </a:pPr>
            <a:r>
              <a:rPr lang="en-US" sz="2000" dirty="0">
                <a:solidFill>
                  <a:srgbClr val="0070C0"/>
                </a:solidFill>
                <a:latin typeface="Arial" panose="020B0604020202020204" pitchFamily="34" charset="0"/>
                <a:cs typeface="Arial" panose="020B0604020202020204" pitchFamily="34" charset="0"/>
              </a:rPr>
              <a:t>User and system orientation</a:t>
            </a:r>
            <a:r>
              <a:rPr lang="en-US" sz="2000" dirty="0">
                <a:latin typeface="Arial" panose="020B0604020202020204" pitchFamily="34" charset="0"/>
                <a:cs typeface="Arial" panose="020B0604020202020204" pitchFamily="34" charset="0"/>
              </a:rPr>
              <a:t>: customer </a:t>
            </a:r>
            <a:r>
              <a:rPr lang="en-US" sz="2000" dirty="0" smtClean="0">
                <a:latin typeface="Arial" panose="020B0604020202020204" pitchFamily="34" charset="0"/>
                <a:cs typeface="Arial" panose="020B0604020202020204" pitchFamily="34" charset="0"/>
              </a:rPr>
              <a:t>oriented vs</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market-oriented</a:t>
            </a:r>
            <a:endParaRPr lang="en-US" sz="2000" dirty="0">
              <a:latin typeface="Arial" panose="020B0604020202020204" pitchFamily="34" charset="0"/>
              <a:cs typeface="Arial" panose="020B0604020202020204" pitchFamily="34" charset="0"/>
            </a:endParaRPr>
          </a:p>
          <a:p>
            <a:pPr lvl="1" eaLnBrk="1" hangingPunct="1">
              <a:lnSpc>
                <a:spcPct val="110000"/>
              </a:lnSpc>
            </a:pPr>
            <a:r>
              <a:rPr lang="en-US" sz="2000" dirty="0">
                <a:solidFill>
                  <a:srgbClr val="0070C0"/>
                </a:solidFill>
                <a:latin typeface="Arial" panose="020B0604020202020204" pitchFamily="34" charset="0"/>
                <a:cs typeface="Arial" panose="020B0604020202020204" pitchFamily="34" charset="0"/>
              </a:rPr>
              <a:t>Data contents</a:t>
            </a:r>
            <a:r>
              <a:rPr lang="en-US" sz="2000" dirty="0">
                <a:latin typeface="Arial" panose="020B0604020202020204" pitchFamily="34" charset="0"/>
                <a:cs typeface="Arial" panose="020B0604020202020204" pitchFamily="34" charset="0"/>
              </a:rPr>
              <a:t>: current, detailed vs. historical, consolidated</a:t>
            </a:r>
          </a:p>
          <a:p>
            <a:pPr lvl="1">
              <a:lnSpc>
                <a:spcPct val="110000"/>
              </a:lnSpc>
            </a:pPr>
            <a:r>
              <a:rPr lang="en-US" sz="2000" dirty="0">
                <a:solidFill>
                  <a:srgbClr val="0070C0"/>
                </a:solidFill>
                <a:latin typeface="Arial" panose="020B0604020202020204" pitchFamily="34" charset="0"/>
                <a:cs typeface="Arial" panose="020B0604020202020204" pitchFamily="34" charset="0"/>
              </a:rPr>
              <a:t>Database design</a:t>
            </a:r>
            <a:r>
              <a:rPr lang="en-US" sz="2000" dirty="0">
                <a:latin typeface="Arial" panose="020B0604020202020204" pitchFamily="34" charset="0"/>
                <a:cs typeface="Arial" panose="020B0604020202020204" pitchFamily="34" charset="0"/>
              </a:rPr>
              <a:t>: ER + </a:t>
            </a:r>
            <a:r>
              <a:rPr lang="en-US" sz="2000" dirty="0" smtClean="0">
                <a:latin typeface="Arial" panose="020B0604020202020204" pitchFamily="34" charset="0"/>
                <a:cs typeface="Arial" panose="020B0604020202020204" pitchFamily="34" charset="0"/>
              </a:rPr>
              <a:t>application oriented DB Design </a:t>
            </a:r>
            <a:r>
              <a:rPr lang="en-US" sz="2000" dirty="0">
                <a:latin typeface="Arial" panose="020B0604020202020204" pitchFamily="34" charset="0"/>
                <a:cs typeface="Arial" panose="020B0604020202020204" pitchFamily="34" charset="0"/>
              </a:rPr>
              <a:t>vs. star or snowflake  + subject </a:t>
            </a:r>
            <a:r>
              <a:rPr lang="en-US" sz="2000" dirty="0" smtClean="0">
                <a:latin typeface="Arial" panose="020B0604020202020204" pitchFamily="34" charset="0"/>
                <a:cs typeface="Arial" panose="020B0604020202020204" pitchFamily="34" charset="0"/>
              </a:rPr>
              <a:t>oriented </a:t>
            </a:r>
            <a:r>
              <a:rPr lang="en-US" sz="2000" dirty="0">
                <a:latin typeface="Arial" panose="020B0604020202020204" pitchFamily="34" charset="0"/>
                <a:cs typeface="Arial" panose="020B0604020202020204" pitchFamily="34" charset="0"/>
              </a:rPr>
              <a:t>DB Design </a:t>
            </a:r>
          </a:p>
          <a:p>
            <a:pPr lvl="1" eaLnBrk="1" hangingPunct="1">
              <a:lnSpc>
                <a:spcPct val="110000"/>
              </a:lnSpc>
            </a:pPr>
            <a:r>
              <a:rPr lang="en-US" sz="2000" dirty="0">
                <a:solidFill>
                  <a:srgbClr val="0070C0"/>
                </a:solidFill>
                <a:latin typeface="Arial" panose="020B0604020202020204" pitchFamily="34" charset="0"/>
                <a:cs typeface="Arial" panose="020B0604020202020204" pitchFamily="34" charset="0"/>
              </a:rPr>
              <a:t>View</a:t>
            </a:r>
            <a:r>
              <a:rPr lang="en-US" sz="2000" dirty="0">
                <a:latin typeface="Arial" panose="020B0604020202020204" pitchFamily="34" charset="0"/>
                <a:cs typeface="Arial" panose="020B0604020202020204" pitchFamily="34" charset="0"/>
              </a:rPr>
              <a:t>: current, local vs. </a:t>
            </a:r>
            <a:r>
              <a:rPr lang="en-US" sz="2000" dirty="0" smtClean="0">
                <a:latin typeface="Arial" panose="020B0604020202020204" pitchFamily="34" charset="0"/>
                <a:cs typeface="Arial" panose="020B0604020202020204" pitchFamily="34" charset="0"/>
              </a:rPr>
              <a:t>evolutionary nature of organization, data from various sources, various </a:t>
            </a:r>
            <a:r>
              <a:rPr lang="en-US" sz="2000" dirty="0" err="1" smtClean="0">
                <a:latin typeface="Arial" panose="020B0604020202020204" pitchFamily="34" charset="0"/>
                <a:cs typeface="Arial" panose="020B0604020202020204" pitchFamily="34" charset="0"/>
              </a:rPr>
              <a:t>orgzns</a:t>
            </a:r>
            <a:r>
              <a:rPr lang="en-US" sz="2000" dirty="0" smtClean="0">
                <a:latin typeface="Arial" panose="020B0604020202020204" pitchFamily="34" charset="0"/>
                <a:cs typeface="Arial" panose="020B0604020202020204" pitchFamily="34" charset="0"/>
              </a:rPr>
              <a:t>, huge volume , stored on multiple media</a:t>
            </a:r>
          </a:p>
          <a:p>
            <a:pPr lvl="1">
              <a:lnSpc>
                <a:spcPct val="110000"/>
              </a:lnSpc>
            </a:pPr>
            <a:r>
              <a:rPr lang="en-US" sz="2000" dirty="0" smtClean="0">
                <a:solidFill>
                  <a:srgbClr val="0070C0"/>
                </a:solidFill>
                <a:latin typeface="Arial" panose="020B0604020202020204" pitchFamily="34" charset="0"/>
                <a:cs typeface="Arial" panose="020B0604020202020204" pitchFamily="34" charset="0"/>
              </a:rPr>
              <a:t>Access </a:t>
            </a:r>
            <a:r>
              <a:rPr lang="en-US" sz="2000" dirty="0">
                <a:solidFill>
                  <a:srgbClr val="0070C0"/>
                </a:solidFill>
                <a:latin typeface="Arial" panose="020B0604020202020204" pitchFamily="34" charset="0"/>
                <a:cs typeface="Arial" panose="020B0604020202020204" pitchFamily="34" charset="0"/>
              </a:rPr>
              <a:t>patterns</a:t>
            </a:r>
            <a:r>
              <a:rPr lang="en-US" sz="2000" dirty="0">
                <a:latin typeface="Arial" panose="020B0604020202020204" pitchFamily="34" charset="0"/>
                <a:cs typeface="Arial" panose="020B0604020202020204" pitchFamily="34" charset="0"/>
              </a:rPr>
              <a:t>: up-to-date </a:t>
            </a:r>
            <a:r>
              <a:rPr lang="en-US" sz="2000" dirty="0" smtClean="0">
                <a:latin typeface="Arial" panose="020B0604020202020204" pitchFamily="34" charset="0"/>
                <a:cs typeface="Arial" panose="020B0604020202020204" pitchFamily="34" charset="0"/>
              </a:rPr>
              <a:t>data, </a:t>
            </a:r>
            <a:r>
              <a:rPr lang="en-IN" sz="2000" dirty="0">
                <a:latin typeface="Arial" panose="020B0604020202020204" pitchFamily="34" charset="0"/>
                <a:cs typeface="Arial" panose="020B0604020202020204" pitchFamily="34" charset="0"/>
              </a:rPr>
              <a:t>short, atomic transactions</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vs. </a:t>
            </a:r>
            <a:r>
              <a:rPr lang="en-US" sz="2000" dirty="0">
                <a:latin typeface="Arial" panose="020B0604020202020204" pitchFamily="34" charset="0"/>
                <a:cs typeface="Arial" panose="020B0604020202020204" pitchFamily="34" charset="0"/>
              </a:rPr>
              <a:t>read-only but complex queries</a:t>
            </a:r>
          </a:p>
        </p:txBody>
      </p:sp>
      <p:sp>
        <p:nvSpPr>
          <p:cNvPr id="15362" name="Date Placeholder 3"/>
          <p:cNvSpPr>
            <a:spLocks noGrp="1"/>
          </p:cNvSpPr>
          <p:nvPr>
            <p:ph type="dt" sz="half" idx="10"/>
          </p:nvPr>
        </p:nvSpPr>
        <p:spPr>
          <a:noFill/>
        </p:spPr>
        <p:txBody>
          <a:bodyPr/>
          <a:lstStyle/>
          <a:p>
            <a:fld id="{0DB2A0F4-3664-4550-A42C-263B026086D0}" type="datetime4">
              <a:rPr lang="en-US"/>
              <a:pPr/>
              <a:t>June 2, 2024</a:t>
            </a:fld>
            <a:endParaRPr lang="en-US"/>
          </a:p>
        </p:txBody>
      </p:sp>
      <p:sp>
        <p:nvSpPr>
          <p:cNvPr id="15363" name="Footer Placeholder 4"/>
          <p:cNvSpPr>
            <a:spLocks noGrp="1"/>
          </p:cNvSpPr>
          <p:nvPr>
            <p:ph type="ftr" sz="quarter" idx="11"/>
          </p:nvPr>
        </p:nvSpPr>
        <p:spPr>
          <a:noFill/>
        </p:spPr>
        <p:txBody>
          <a:bodyPr/>
          <a:lstStyle/>
          <a:p>
            <a:r>
              <a:rPr lang="en-US"/>
              <a:t>Data Mining: Concepts and Techniques</a:t>
            </a:r>
          </a:p>
        </p:txBody>
      </p:sp>
      <p:sp>
        <p:nvSpPr>
          <p:cNvPr id="15364" name="Slide Number Placeholder 5"/>
          <p:cNvSpPr>
            <a:spLocks noGrp="1"/>
          </p:cNvSpPr>
          <p:nvPr>
            <p:ph type="sldNum" sz="quarter" idx="12"/>
          </p:nvPr>
        </p:nvSpPr>
        <p:spPr>
          <a:noFill/>
        </p:spPr>
        <p:txBody>
          <a:bodyPr/>
          <a:lstStyle/>
          <a:p>
            <a:fld id="{F05E7592-6574-4E7D-8D5C-E1CDDDD78FFD}" type="slidenum">
              <a:rPr lang="en-US"/>
              <a:pPr/>
              <a:t>13</a:t>
            </a:fld>
            <a:endParaRPr lang="en-US" dirty="0"/>
          </a:p>
        </p:txBody>
      </p:sp>
    </p:spTree>
    <p:extLst>
      <p:ext uri="{BB962C8B-B14F-4D97-AF65-F5344CB8AC3E}">
        <p14:creationId xmlns:p14="http://schemas.microsoft.com/office/powerpoint/2010/main" val="231130010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03504" y="770467"/>
            <a:ext cx="10782300" cy="2111278"/>
          </a:xfrm>
        </p:spPr>
        <p:txBody>
          <a:bodyPr/>
          <a:lstStyle/>
          <a:p>
            <a:r>
              <a:rPr lang="en-IN" sz="6600" dirty="0" smtClean="0"/>
              <a:t>Module 1</a:t>
            </a:r>
            <a:r>
              <a:rPr lang="en-IN" sz="6600" dirty="0"/>
              <a:t/>
            </a:r>
            <a:br>
              <a:rPr lang="en-IN" sz="6600" dirty="0"/>
            </a:br>
            <a:endParaRPr lang="en-IN" sz="6600" dirty="0"/>
          </a:p>
        </p:txBody>
      </p:sp>
      <p:sp>
        <p:nvSpPr>
          <p:cNvPr id="5" name="Subtitle 4"/>
          <p:cNvSpPr>
            <a:spLocks noGrp="1"/>
          </p:cNvSpPr>
          <p:nvPr>
            <p:ph type="subTitle" idx="1"/>
          </p:nvPr>
        </p:nvSpPr>
        <p:spPr>
          <a:xfrm>
            <a:off x="603504" y="2530476"/>
            <a:ext cx="9228201" cy="1645920"/>
          </a:xfrm>
        </p:spPr>
        <p:txBody>
          <a:bodyPr/>
          <a:lstStyle/>
          <a:p>
            <a:r>
              <a:rPr lang="en-IN" dirty="0"/>
              <a:t>Multidimensional Data Model</a:t>
            </a:r>
          </a:p>
        </p:txBody>
      </p:sp>
    </p:spTree>
    <p:extLst>
      <p:ext uri="{BB962C8B-B14F-4D97-AF65-F5344CB8AC3E}">
        <p14:creationId xmlns:p14="http://schemas.microsoft.com/office/powerpoint/2010/main" val="3591076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2"/>
                </a:solidFill>
              </a:rPr>
              <a:t>Multidimensional </a:t>
            </a:r>
            <a:r>
              <a:rPr lang="en-US" dirty="0" smtClean="0">
                <a:solidFill>
                  <a:schemeClr val="accent2"/>
                </a:solidFill>
              </a:rPr>
              <a:t>Data Model</a:t>
            </a:r>
            <a:endParaRPr lang="en-US" dirty="0">
              <a:solidFill>
                <a:schemeClr val="accent2"/>
              </a:solidFill>
            </a:endParaRPr>
          </a:p>
        </p:txBody>
      </p:sp>
      <p:sp>
        <p:nvSpPr>
          <p:cNvPr id="3" name="Content Placeholder 2"/>
          <p:cNvSpPr>
            <a:spLocks noGrp="1"/>
          </p:cNvSpPr>
          <p:nvPr>
            <p:ph idx="1"/>
          </p:nvPr>
        </p:nvSpPr>
        <p:spPr/>
        <p:txBody>
          <a:bodyPr/>
          <a:lstStyle/>
          <a:p>
            <a:r>
              <a:rPr lang="en-US" dirty="0" smtClean="0"/>
              <a:t>Data warehouses and OLAP tools are based on a </a:t>
            </a:r>
            <a:r>
              <a:rPr lang="en-US" dirty="0" smtClean="0">
                <a:solidFill>
                  <a:srgbClr val="3366FF"/>
                </a:solidFill>
              </a:rPr>
              <a:t>multidimensional data model</a:t>
            </a:r>
            <a:r>
              <a:rPr lang="en-US" dirty="0" smtClean="0"/>
              <a:t>. </a:t>
            </a:r>
          </a:p>
          <a:p>
            <a:r>
              <a:rPr lang="en-US" dirty="0" smtClean="0"/>
              <a:t>This model views data in the form of a </a:t>
            </a:r>
            <a:r>
              <a:rPr lang="en-US" i="1" dirty="0" smtClean="0"/>
              <a:t>data cube. </a:t>
            </a:r>
            <a:endParaRPr lang="en-US" i="1" dirty="0" smtClean="0"/>
          </a:p>
          <a:p>
            <a:endParaRPr lang="en-US" i="1" dirty="0" smtClean="0"/>
          </a:p>
          <a:p>
            <a:pPr marL="0" indent="0">
              <a:buNone/>
            </a:pPr>
            <a:r>
              <a:rPr lang="en-US" i="1" dirty="0">
                <a:solidFill>
                  <a:srgbClr val="0070C0"/>
                </a:solidFill>
              </a:rPr>
              <a:t>“What is a data cube?” </a:t>
            </a:r>
            <a:endParaRPr lang="en-US" i="1" dirty="0" smtClean="0">
              <a:solidFill>
                <a:srgbClr val="0070C0"/>
              </a:solidFill>
            </a:endParaRPr>
          </a:p>
          <a:p>
            <a:pPr>
              <a:buFont typeface="Wingdings" panose="05000000000000000000" pitchFamily="2" charset="2"/>
              <a:buChar char="Ø"/>
            </a:pPr>
            <a:r>
              <a:rPr lang="en-US" dirty="0" smtClean="0"/>
              <a:t>A </a:t>
            </a:r>
            <a:r>
              <a:rPr lang="en-US" b="1" dirty="0"/>
              <a:t>data cube </a:t>
            </a:r>
            <a:r>
              <a:rPr lang="en-US" dirty="0"/>
              <a:t>allows data to be modeled and viewed in </a:t>
            </a:r>
            <a:r>
              <a:rPr lang="en-US" dirty="0" smtClean="0"/>
              <a:t>multiple dimensions</a:t>
            </a:r>
            <a:r>
              <a:rPr lang="en-US" dirty="0"/>
              <a:t>. </a:t>
            </a:r>
            <a:endParaRPr lang="en-US" dirty="0" smtClean="0"/>
          </a:p>
          <a:p>
            <a:pPr>
              <a:buFont typeface="Wingdings" panose="05000000000000000000" pitchFamily="2" charset="2"/>
              <a:buChar char="Ø"/>
            </a:pPr>
            <a:r>
              <a:rPr lang="en-US" dirty="0" smtClean="0"/>
              <a:t>It </a:t>
            </a:r>
            <a:r>
              <a:rPr lang="en-US" dirty="0"/>
              <a:t>is defined by </a:t>
            </a:r>
            <a:r>
              <a:rPr lang="en-US" b="1" dirty="0">
                <a:solidFill>
                  <a:srgbClr val="0070C0"/>
                </a:solidFill>
              </a:rPr>
              <a:t>dimensions </a:t>
            </a:r>
            <a:r>
              <a:rPr lang="en-US" b="1" dirty="0">
                <a:solidFill>
                  <a:schemeClr val="tx1"/>
                </a:solidFill>
              </a:rPr>
              <a:t>and</a:t>
            </a:r>
            <a:r>
              <a:rPr lang="en-US" b="1" dirty="0">
                <a:solidFill>
                  <a:srgbClr val="0070C0"/>
                </a:solidFill>
              </a:rPr>
              <a:t> facts</a:t>
            </a:r>
            <a:r>
              <a:rPr lang="en-US" b="1" dirty="0" smtClean="0">
                <a:solidFill>
                  <a:srgbClr val="0070C0"/>
                </a:solidFill>
              </a:rPr>
              <a:t>.</a:t>
            </a:r>
          </a:p>
          <a:p>
            <a:pPr>
              <a:buFont typeface="Wingdings" panose="05000000000000000000" pitchFamily="2" charset="2"/>
              <a:buChar char="Ø"/>
            </a:pPr>
            <a:r>
              <a:rPr lang="en-IN" dirty="0" smtClean="0"/>
              <a:t>In DW, the </a:t>
            </a:r>
            <a:r>
              <a:rPr lang="en-IN" dirty="0"/>
              <a:t>data cube is </a:t>
            </a:r>
            <a:r>
              <a:rPr lang="en-IN" i="1" dirty="0"/>
              <a:t>n</a:t>
            </a:r>
            <a:r>
              <a:rPr lang="en-IN" dirty="0"/>
              <a:t>-dimensional.</a:t>
            </a:r>
            <a:endParaRPr lang="en-US" b="1" dirty="0">
              <a:solidFill>
                <a:srgbClr val="0070C0"/>
              </a:solidFill>
            </a:endParaRPr>
          </a:p>
        </p:txBody>
      </p:sp>
    </p:spTree>
    <p:extLst>
      <p:ext uri="{BB962C8B-B14F-4D97-AF65-F5344CB8AC3E}">
        <p14:creationId xmlns:p14="http://schemas.microsoft.com/office/powerpoint/2010/main" val="3245361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fld id="{1A5FB3D8-3664-4534-996A-6AC23C0DF997}" type="datetime4">
              <a:rPr lang="en-US"/>
              <a:pPr/>
              <a:t>June 2, 2024</a:t>
            </a:fld>
            <a:endParaRPr lang="en-US"/>
          </a:p>
        </p:txBody>
      </p:sp>
      <p:sp>
        <p:nvSpPr>
          <p:cNvPr id="18435" name="Footer Placeholder 4"/>
          <p:cNvSpPr>
            <a:spLocks noGrp="1"/>
          </p:cNvSpPr>
          <p:nvPr>
            <p:ph type="ftr" sz="quarter" idx="11"/>
          </p:nvPr>
        </p:nvSpPr>
        <p:spPr>
          <a:noFill/>
        </p:spPr>
        <p:txBody>
          <a:bodyPr/>
          <a:lstStyle/>
          <a:p>
            <a:r>
              <a:rPr lang="en-US"/>
              <a:t>Data Mining: Concepts and Techniques</a:t>
            </a:r>
          </a:p>
        </p:txBody>
      </p:sp>
      <p:sp>
        <p:nvSpPr>
          <p:cNvPr id="18436" name="Slide Number Placeholder 5"/>
          <p:cNvSpPr>
            <a:spLocks noGrp="1"/>
          </p:cNvSpPr>
          <p:nvPr>
            <p:ph type="sldNum" sz="quarter" idx="12"/>
          </p:nvPr>
        </p:nvSpPr>
        <p:spPr>
          <a:noFill/>
        </p:spPr>
        <p:txBody>
          <a:bodyPr/>
          <a:lstStyle/>
          <a:p>
            <a:fld id="{F94D9F28-6C43-44F8-B2DE-61C116F78265}" type="slidenum">
              <a:rPr lang="en-US"/>
              <a:pPr/>
              <a:t>16</a:t>
            </a:fld>
            <a:endParaRPr lang="en-US"/>
          </a:p>
        </p:txBody>
      </p:sp>
      <p:sp>
        <p:nvSpPr>
          <p:cNvPr id="18437" name="Rectangle 2"/>
          <p:cNvSpPr>
            <a:spLocks noGrp="1" noChangeArrowheads="1"/>
          </p:cNvSpPr>
          <p:nvPr>
            <p:ph type="title"/>
          </p:nvPr>
        </p:nvSpPr>
        <p:spPr>
          <a:xfrm>
            <a:off x="2057400" y="323850"/>
            <a:ext cx="8458200" cy="838200"/>
          </a:xfrm>
          <a:noFill/>
        </p:spPr>
        <p:txBody>
          <a:bodyPr vert="horz" lIns="92075" tIns="46038" rIns="92075" bIns="46038" rtlCol="0" anchor="ctr">
            <a:normAutofit/>
          </a:bodyPr>
          <a:lstStyle/>
          <a:p>
            <a:pPr eaLnBrk="1" hangingPunct="1"/>
            <a:r>
              <a:rPr lang="en-US" sz="3200" dirty="0"/>
              <a:t>From Tables and Spreadsheets to Data Cubes</a:t>
            </a:r>
          </a:p>
        </p:txBody>
      </p:sp>
      <p:sp>
        <p:nvSpPr>
          <p:cNvPr id="18438" name="Rectangle 3"/>
          <p:cNvSpPr>
            <a:spLocks noGrp="1" noChangeArrowheads="1"/>
          </p:cNvSpPr>
          <p:nvPr>
            <p:ph type="body" idx="1"/>
          </p:nvPr>
        </p:nvSpPr>
        <p:spPr>
          <a:xfrm>
            <a:off x="1149927" y="1371600"/>
            <a:ext cx="9060873" cy="5086350"/>
          </a:xfrm>
          <a:noFill/>
        </p:spPr>
        <p:txBody>
          <a:bodyPr vert="horz" lIns="92075" tIns="46038" rIns="92075" bIns="46038" rtlCol="0">
            <a:noAutofit/>
          </a:bodyPr>
          <a:lstStyle/>
          <a:p>
            <a:pPr algn="just">
              <a:lnSpc>
                <a:spcPct val="130000"/>
              </a:lnSpc>
              <a:buFont typeface="Wingdings" panose="05000000000000000000" pitchFamily="2" charset="2"/>
              <a:buChar char="Ø"/>
            </a:pPr>
            <a:r>
              <a:rPr lang="en-US" sz="2000" dirty="0" smtClean="0">
                <a:solidFill>
                  <a:srgbClr val="3366FF"/>
                </a:solidFill>
                <a:latin typeface="Arial" panose="020B0604020202020204" pitchFamily="34" charset="0"/>
                <a:cs typeface="Arial" panose="020B0604020202020204" pitchFamily="34" charset="0"/>
              </a:rPr>
              <a:t>Dimensions </a:t>
            </a:r>
            <a:r>
              <a:rPr lang="en-US" sz="2000" dirty="0">
                <a:latin typeface="Arial" panose="020B0604020202020204" pitchFamily="34" charset="0"/>
                <a:cs typeface="Arial" panose="020B0604020202020204" pitchFamily="34" charset="0"/>
              </a:rPr>
              <a:t>are perspectives</a:t>
            </a:r>
            <a:r>
              <a:rPr lang="en-US" sz="2000" dirty="0">
                <a:solidFill>
                  <a:srgbClr val="3366FF"/>
                </a:solidFill>
                <a:latin typeface="Arial" panose="020B0604020202020204" pitchFamily="34" charset="0"/>
                <a:cs typeface="Arial" panose="020B0604020202020204" pitchFamily="34" charset="0"/>
              </a:rPr>
              <a:t> or </a:t>
            </a:r>
            <a:r>
              <a:rPr lang="en-US" sz="2000" dirty="0">
                <a:latin typeface="Arial" panose="020B0604020202020204" pitchFamily="34" charset="0"/>
                <a:cs typeface="Arial" panose="020B0604020202020204" pitchFamily="34" charset="0"/>
              </a:rPr>
              <a:t>entities with respect to which an </a:t>
            </a:r>
            <a:r>
              <a:rPr lang="en-US" sz="2000" dirty="0" smtClean="0">
                <a:latin typeface="Arial" panose="020B0604020202020204" pitchFamily="34" charset="0"/>
                <a:cs typeface="Arial" panose="020B0604020202020204" pitchFamily="34" charset="0"/>
              </a:rPr>
              <a:t>organization wants </a:t>
            </a:r>
            <a:r>
              <a:rPr lang="en-US" sz="2000" dirty="0">
                <a:latin typeface="Arial" panose="020B0604020202020204" pitchFamily="34" charset="0"/>
                <a:cs typeface="Arial" panose="020B0604020202020204" pitchFamily="34" charset="0"/>
              </a:rPr>
              <a:t>to keep records. </a:t>
            </a:r>
            <a:r>
              <a:rPr lang="en-US" sz="2000" dirty="0" err="1">
                <a:latin typeface="Arial" panose="020B0604020202020204" pitchFamily="34" charset="0"/>
                <a:cs typeface="Arial" panose="020B0604020202020204" pitchFamily="34" charset="0"/>
              </a:rPr>
              <a:t>Eg</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Sales with respect to time, item, branch, </a:t>
            </a:r>
            <a:r>
              <a:rPr lang="en-US" sz="2000" dirty="0" smtClean="0">
                <a:latin typeface="Arial" panose="020B0604020202020204" pitchFamily="34" charset="0"/>
                <a:cs typeface="Arial" panose="020B0604020202020204" pitchFamily="34" charset="0"/>
              </a:rPr>
              <a:t>location.</a:t>
            </a:r>
          </a:p>
          <a:p>
            <a:pPr algn="just">
              <a:lnSpc>
                <a:spcPct val="130000"/>
              </a:lnSpc>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Each dimension may have a table associated with it, called a </a:t>
            </a:r>
            <a:r>
              <a:rPr lang="en-US" sz="2000" b="1" dirty="0">
                <a:solidFill>
                  <a:srgbClr val="0070C0"/>
                </a:solidFill>
                <a:latin typeface="Arial" panose="020B0604020202020204" pitchFamily="34" charset="0"/>
                <a:cs typeface="Arial" panose="020B0604020202020204" pitchFamily="34" charset="0"/>
              </a:rPr>
              <a:t>dimension table</a:t>
            </a:r>
            <a:r>
              <a:rPr lang="en-US" sz="2000" dirty="0">
                <a:solidFill>
                  <a:schemeClr val="tx1"/>
                </a:solidFill>
                <a:latin typeface="Arial" panose="020B0604020202020204" pitchFamily="34" charset="0"/>
                <a:cs typeface="Arial" panose="020B0604020202020204" pitchFamily="34" charset="0"/>
              </a:rPr>
              <a:t>, which further describes the </a:t>
            </a:r>
            <a:r>
              <a:rPr lang="en-US" sz="2000" dirty="0">
                <a:solidFill>
                  <a:schemeClr val="tx1"/>
                </a:solidFill>
                <a:latin typeface="Arial" panose="020B0604020202020204" pitchFamily="34" charset="0"/>
                <a:cs typeface="Arial" panose="020B0604020202020204" pitchFamily="34" charset="0"/>
              </a:rPr>
              <a:t>dimension.</a:t>
            </a:r>
          </a:p>
          <a:p>
            <a:pPr algn="just">
              <a:lnSpc>
                <a:spcPct val="130000"/>
              </a:lnSpc>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For </a:t>
            </a:r>
            <a:r>
              <a:rPr lang="en-US" sz="2000" dirty="0">
                <a:solidFill>
                  <a:schemeClr val="tx1"/>
                </a:solidFill>
                <a:latin typeface="Arial" panose="020B0604020202020204" pitchFamily="34" charset="0"/>
                <a:cs typeface="Arial" panose="020B0604020202020204" pitchFamily="34" charset="0"/>
              </a:rPr>
              <a:t>example, a dimension table </a:t>
            </a:r>
            <a:r>
              <a:rPr lang="en-US" sz="2000" dirty="0">
                <a:solidFill>
                  <a:schemeClr val="tx1"/>
                </a:solidFill>
                <a:latin typeface="Arial" panose="020B0604020202020204" pitchFamily="34" charset="0"/>
                <a:cs typeface="Arial" panose="020B0604020202020204" pitchFamily="34" charset="0"/>
              </a:rPr>
              <a:t>for </a:t>
            </a:r>
            <a:r>
              <a:rPr lang="en-US" sz="2000" b="1" dirty="0">
                <a:solidFill>
                  <a:srgbClr val="0070C0"/>
                </a:solidFill>
                <a:latin typeface="Arial" panose="020B0604020202020204" pitchFamily="34" charset="0"/>
                <a:cs typeface="Arial" panose="020B0604020202020204" pitchFamily="34" charset="0"/>
              </a:rPr>
              <a:t>item</a:t>
            </a:r>
            <a:r>
              <a:rPr lang="en-US" sz="2000" dirty="0">
                <a:solidFill>
                  <a:schemeClr val="tx1"/>
                </a:solidFill>
                <a:latin typeface="Arial" panose="020B0604020202020204" pitchFamily="34" charset="0"/>
                <a:cs typeface="Arial" panose="020B0604020202020204" pitchFamily="34" charset="0"/>
              </a:rPr>
              <a:t> (may </a:t>
            </a:r>
            <a:r>
              <a:rPr lang="en-US" sz="2000" dirty="0">
                <a:solidFill>
                  <a:schemeClr val="tx1"/>
                </a:solidFill>
                <a:latin typeface="Arial" panose="020B0604020202020204" pitchFamily="34" charset="0"/>
                <a:cs typeface="Arial" panose="020B0604020202020204" pitchFamily="34" charset="0"/>
              </a:rPr>
              <a:t>contain the attributes item name, brand, and </a:t>
            </a:r>
            <a:r>
              <a:rPr lang="en-US" sz="2000" dirty="0">
                <a:solidFill>
                  <a:schemeClr val="tx1"/>
                </a:solidFill>
                <a:latin typeface="Arial" panose="020B0604020202020204" pitchFamily="34" charset="0"/>
                <a:cs typeface="Arial" panose="020B0604020202020204" pitchFamily="34" charset="0"/>
              </a:rPr>
              <a:t>type) </a:t>
            </a:r>
            <a:r>
              <a:rPr lang="en-US" sz="2000" dirty="0">
                <a:solidFill>
                  <a:schemeClr val="tx1"/>
                </a:solidFill>
                <a:latin typeface="Arial" panose="020B0604020202020204" pitchFamily="34" charset="0"/>
                <a:cs typeface="Arial" panose="020B0604020202020204" pitchFamily="34" charset="0"/>
              </a:rPr>
              <a:t>or </a:t>
            </a:r>
            <a:r>
              <a:rPr lang="en-US" sz="2000" b="1" dirty="0" smtClean="0">
                <a:solidFill>
                  <a:srgbClr val="0070C0"/>
                </a:solidFill>
                <a:latin typeface="Arial" panose="020B0604020202020204" pitchFamily="34" charset="0"/>
                <a:cs typeface="Arial" panose="020B0604020202020204" pitchFamily="34" charset="0"/>
              </a:rPr>
              <a:t>time</a:t>
            </a:r>
            <a:r>
              <a:rPr lang="en-US" sz="2000" dirty="0" smtClean="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day, week, month, quarter, year) </a:t>
            </a:r>
            <a:endParaRPr lang="en-US" sz="2000" dirty="0">
              <a:solidFill>
                <a:schemeClr val="tx1"/>
              </a:solidFill>
              <a:latin typeface="Arial" panose="020B0604020202020204" pitchFamily="34" charset="0"/>
              <a:cs typeface="Arial" panose="020B0604020202020204" pitchFamily="34" charset="0"/>
            </a:endParaRPr>
          </a:p>
          <a:p>
            <a:pPr algn="just">
              <a:lnSpc>
                <a:spcPct val="130000"/>
              </a:lnSpc>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Dimension </a:t>
            </a:r>
            <a:r>
              <a:rPr lang="en-US" sz="2000" dirty="0">
                <a:solidFill>
                  <a:schemeClr val="tx1"/>
                </a:solidFill>
                <a:latin typeface="Arial" panose="020B0604020202020204" pitchFamily="34" charset="0"/>
                <a:cs typeface="Arial" panose="020B0604020202020204" pitchFamily="34" charset="0"/>
              </a:rPr>
              <a:t>tables can </a:t>
            </a:r>
            <a:r>
              <a:rPr lang="en-US" sz="2000" dirty="0">
                <a:solidFill>
                  <a:schemeClr val="tx1"/>
                </a:solidFill>
                <a:latin typeface="Arial" panose="020B0604020202020204" pitchFamily="34" charset="0"/>
                <a:cs typeface="Arial" panose="020B0604020202020204" pitchFamily="34" charset="0"/>
              </a:rPr>
              <a:t>be specified </a:t>
            </a:r>
            <a:r>
              <a:rPr lang="en-US" sz="2000" dirty="0">
                <a:solidFill>
                  <a:schemeClr val="tx1"/>
                </a:solidFill>
                <a:latin typeface="Arial" panose="020B0604020202020204" pitchFamily="34" charset="0"/>
                <a:cs typeface="Arial" panose="020B0604020202020204" pitchFamily="34" charset="0"/>
              </a:rPr>
              <a:t>by users or experts, or automatically generated and adjusted based on </a:t>
            </a:r>
            <a:r>
              <a:rPr lang="en-US" sz="2000" dirty="0">
                <a:solidFill>
                  <a:schemeClr val="tx1"/>
                </a:solidFill>
                <a:latin typeface="Arial" panose="020B0604020202020204" pitchFamily="34" charset="0"/>
                <a:cs typeface="Arial" panose="020B0604020202020204" pitchFamily="34" charset="0"/>
              </a:rPr>
              <a:t>data </a:t>
            </a:r>
            <a:r>
              <a:rPr lang="en-IN" sz="2000" dirty="0">
                <a:solidFill>
                  <a:schemeClr val="tx1"/>
                </a:solidFill>
                <a:latin typeface="Arial" panose="020B0604020202020204" pitchFamily="34" charset="0"/>
                <a:cs typeface="Arial" panose="020B0604020202020204" pitchFamily="34" charset="0"/>
              </a:rPr>
              <a:t>distributions </a:t>
            </a:r>
          </a:p>
          <a:p>
            <a:pPr algn="just">
              <a:lnSpc>
                <a:spcPct val="130000"/>
              </a:lnSpc>
              <a:buFont typeface="Wingdings" panose="05000000000000000000" pitchFamily="2" charset="2"/>
              <a:buChar char="Ø"/>
            </a:pPr>
            <a:r>
              <a:rPr lang="en-US" sz="2000" dirty="0">
                <a:solidFill>
                  <a:schemeClr val="tx1"/>
                </a:solidFill>
                <a:latin typeface="Arial" panose="020B0604020202020204" pitchFamily="34" charset="0"/>
                <a:cs typeface="Arial" panose="020B0604020202020204" pitchFamily="34" charset="0"/>
              </a:rPr>
              <a:t>Facts </a:t>
            </a:r>
            <a:r>
              <a:rPr lang="en-US" sz="2000" dirty="0">
                <a:solidFill>
                  <a:schemeClr val="tx1"/>
                </a:solidFill>
                <a:latin typeface="Arial" panose="020B0604020202020204" pitchFamily="34" charset="0"/>
                <a:cs typeface="Arial" panose="020B0604020202020204" pitchFamily="34" charset="0"/>
              </a:rPr>
              <a:t>are numerical </a:t>
            </a:r>
            <a:r>
              <a:rPr lang="en-US" sz="2000" dirty="0">
                <a:solidFill>
                  <a:schemeClr val="tx1"/>
                </a:solidFill>
                <a:latin typeface="Arial" panose="020B0604020202020204" pitchFamily="34" charset="0"/>
                <a:cs typeface="Arial" panose="020B0604020202020204" pitchFamily="34" charset="0"/>
              </a:rPr>
              <a:t>measures.</a:t>
            </a:r>
            <a:endParaRPr lang="en-US" sz="2000" dirty="0">
              <a:solidFill>
                <a:schemeClr val="tx1"/>
              </a:solidFill>
              <a:latin typeface="Arial" panose="020B0604020202020204" pitchFamily="34" charset="0"/>
              <a:cs typeface="Arial" panose="020B0604020202020204" pitchFamily="34" charset="0"/>
            </a:endParaRPr>
          </a:p>
          <a:p>
            <a:pPr lvl="1" algn="just" eaLnBrk="1" hangingPunct="1">
              <a:lnSpc>
                <a:spcPct val="130000"/>
              </a:lnSpc>
              <a:buFont typeface="Wingdings" panose="05000000000000000000" pitchFamily="2" charset="2"/>
              <a:buChar char="Ø"/>
            </a:pPr>
            <a:r>
              <a:rPr lang="en-US" sz="2000" dirty="0">
                <a:solidFill>
                  <a:srgbClr val="3366FF"/>
                </a:solidFill>
                <a:latin typeface="Arial" panose="020B0604020202020204" pitchFamily="34" charset="0"/>
                <a:cs typeface="Arial" panose="020B0604020202020204" pitchFamily="34" charset="0"/>
              </a:rPr>
              <a:t>Fact table </a:t>
            </a:r>
            <a:r>
              <a:rPr lang="en-US" sz="2000" dirty="0">
                <a:latin typeface="Arial" panose="020B0604020202020204" pitchFamily="34" charset="0"/>
                <a:cs typeface="Arial" panose="020B0604020202020204" pitchFamily="34" charset="0"/>
              </a:rPr>
              <a:t>contains measures (such as </a:t>
            </a:r>
            <a:r>
              <a:rPr lang="en-US" sz="2000" dirty="0" err="1">
                <a:solidFill>
                  <a:schemeClr val="folHlink"/>
                </a:solidFill>
                <a:latin typeface="Arial" panose="020B0604020202020204" pitchFamily="34" charset="0"/>
                <a:cs typeface="Arial" panose="020B0604020202020204" pitchFamily="34" charset="0"/>
              </a:rPr>
              <a:t>dollars_sold</a:t>
            </a:r>
            <a:r>
              <a:rPr lang="en-US" sz="2000" dirty="0">
                <a:solidFill>
                  <a:schemeClr val="folHlink"/>
                </a:solidFill>
                <a:latin typeface="Arial" panose="020B0604020202020204" pitchFamily="34" charset="0"/>
                <a:cs typeface="Arial" panose="020B0604020202020204" pitchFamily="34" charset="0"/>
              </a:rPr>
              <a:t>, </a:t>
            </a:r>
            <a:r>
              <a:rPr lang="en-US" sz="2000" dirty="0" err="1">
                <a:solidFill>
                  <a:schemeClr val="folHlink"/>
                </a:solidFill>
                <a:latin typeface="Arial" panose="020B0604020202020204" pitchFamily="34" charset="0"/>
                <a:cs typeface="Arial" panose="020B0604020202020204" pitchFamily="34" charset="0"/>
              </a:rPr>
              <a:t>u</a:t>
            </a:r>
            <a:r>
              <a:rPr lang="en-US" sz="2000" dirty="0" err="1">
                <a:solidFill>
                  <a:schemeClr val="folHlink"/>
                </a:solidFill>
                <a:latin typeface="Arial" panose="020B0604020202020204" pitchFamily="34" charset="0"/>
                <a:cs typeface="Arial" panose="020B0604020202020204" pitchFamily="34" charset="0"/>
              </a:rPr>
              <a:t>nits_sold</a:t>
            </a:r>
            <a:r>
              <a:rPr lang="en-US" sz="2000" dirty="0">
                <a:solidFill>
                  <a:schemeClr val="folHlink"/>
                </a:solidFill>
                <a:latin typeface="Arial" panose="020B0604020202020204" pitchFamily="34" charset="0"/>
                <a:cs typeface="Arial" panose="020B0604020202020204" pitchFamily="34" charset="0"/>
              </a:rPr>
              <a:t>, </a:t>
            </a:r>
            <a:r>
              <a:rPr lang="en-US" sz="2000" dirty="0" err="1">
                <a:solidFill>
                  <a:schemeClr val="folHlink"/>
                </a:solidFill>
                <a:latin typeface="Arial" panose="020B0604020202020204" pitchFamily="34" charset="0"/>
                <a:cs typeface="Arial" panose="020B0604020202020204" pitchFamily="34" charset="0"/>
              </a:rPr>
              <a:t>amount_budgeted</a:t>
            </a:r>
            <a:r>
              <a:rPr lang="en-US" sz="2000" dirty="0">
                <a:latin typeface="Arial" panose="020B0604020202020204" pitchFamily="34" charset="0"/>
                <a:cs typeface="Arial" panose="020B0604020202020204" pitchFamily="34" charset="0"/>
              </a:rPr>
              <a:t>) and keys to each of the related dimension tables</a:t>
            </a:r>
          </a:p>
        </p:txBody>
      </p:sp>
    </p:spTree>
    <p:extLst>
      <p:ext uri="{BB962C8B-B14F-4D97-AF65-F5344CB8AC3E}">
        <p14:creationId xmlns:p14="http://schemas.microsoft.com/office/powerpoint/2010/main" val="260192228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fld id="{1A5FB3D8-3664-4534-996A-6AC23C0DF997}" type="datetime4">
              <a:rPr lang="en-US"/>
              <a:pPr/>
              <a:t>June 2, 2024</a:t>
            </a:fld>
            <a:endParaRPr lang="en-US"/>
          </a:p>
        </p:txBody>
      </p:sp>
      <p:sp>
        <p:nvSpPr>
          <p:cNvPr id="18435" name="Footer Placeholder 4"/>
          <p:cNvSpPr>
            <a:spLocks noGrp="1"/>
          </p:cNvSpPr>
          <p:nvPr>
            <p:ph type="ftr" sz="quarter" idx="11"/>
          </p:nvPr>
        </p:nvSpPr>
        <p:spPr>
          <a:noFill/>
        </p:spPr>
        <p:txBody>
          <a:bodyPr/>
          <a:lstStyle/>
          <a:p>
            <a:r>
              <a:rPr lang="en-US"/>
              <a:t>Data Mining: Concepts and Techniques</a:t>
            </a:r>
          </a:p>
        </p:txBody>
      </p:sp>
      <p:sp>
        <p:nvSpPr>
          <p:cNvPr id="18436" name="Slide Number Placeholder 5"/>
          <p:cNvSpPr>
            <a:spLocks noGrp="1"/>
          </p:cNvSpPr>
          <p:nvPr>
            <p:ph type="sldNum" sz="quarter" idx="12"/>
          </p:nvPr>
        </p:nvSpPr>
        <p:spPr>
          <a:noFill/>
        </p:spPr>
        <p:txBody>
          <a:bodyPr/>
          <a:lstStyle/>
          <a:p>
            <a:fld id="{F94D9F28-6C43-44F8-B2DE-61C116F78265}" type="slidenum">
              <a:rPr lang="en-US"/>
              <a:pPr/>
              <a:t>17</a:t>
            </a:fld>
            <a:endParaRPr lang="en-US"/>
          </a:p>
        </p:txBody>
      </p:sp>
      <p:sp>
        <p:nvSpPr>
          <p:cNvPr id="18437" name="Rectangle 2"/>
          <p:cNvSpPr>
            <a:spLocks noGrp="1" noChangeArrowheads="1"/>
          </p:cNvSpPr>
          <p:nvPr>
            <p:ph type="title"/>
          </p:nvPr>
        </p:nvSpPr>
        <p:spPr>
          <a:xfrm>
            <a:off x="2057400" y="323850"/>
            <a:ext cx="8458200" cy="838200"/>
          </a:xfrm>
          <a:noFill/>
        </p:spPr>
        <p:txBody>
          <a:bodyPr vert="horz" lIns="92075" tIns="46038" rIns="92075" bIns="46038" rtlCol="0" anchor="ctr">
            <a:normAutofit/>
          </a:bodyPr>
          <a:lstStyle/>
          <a:p>
            <a:pPr eaLnBrk="1" hangingPunct="1"/>
            <a:r>
              <a:rPr lang="en-US" sz="3200" dirty="0"/>
              <a:t>From Tables and Spreadsheets to Data Cubes</a:t>
            </a:r>
          </a:p>
        </p:txBody>
      </p:sp>
      <p:sp>
        <p:nvSpPr>
          <p:cNvPr id="18438" name="Rectangle 3"/>
          <p:cNvSpPr>
            <a:spLocks noGrp="1" noChangeArrowheads="1"/>
          </p:cNvSpPr>
          <p:nvPr>
            <p:ph type="body" idx="1"/>
          </p:nvPr>
        </p:nvSpPr>
        <p:spPr>
          <a:xfrm>
            <a:off x="1149927" y="1371600"/>
            <a:ext cx="9531928" cy="5086350"/>
          </a:xfrm>
          <a:noFill/>
        </p:spPr>
        <p:txBody>
          <a:bodyPr vert="horz" lIns="92075" tIns="46038" rIns="92075" bIns="46038" rtlCol="0">
            <a:noAutofit/>
          </a:bodyPr>
          <a:lstStyle/>
          <a:p>
            <a:pPr algn="just">
              <a:lnSpc>
                <a:spcPct val="130000"/>
              </a:lnSpc>
              <a:buFont typeface="Wingdings" panose="05000000000000000000" pitchFamily="2" charset="2"/>
              <a:buChar char="Ø"/>
            </a:pPr>
            <a:r>
              <a:rPr lang="en-US" sz="2000" dirty="0">
                <a:latin typeface="Arial" panose="020B0604020202020204" pitchFamily="34" charset="0"/>
                <a:cs typeface="Arial" panose="020B0604020202020204" pitchFamily="34" charset="0"/>
              </a:rPr>
              <a:t>A multidimensional data model </a:t>
            </a:r>
            <a:r>
              <a:rPr lang="en-US" sz="2000" dirty="0" smtClean="0">
                <a:latin typeface="Arial" panose="020B0604020202020204" pitchFamily="34" charset="0"/>
                <a:cs typeface="Arial" panose="020B0604020202020204" pitchFamily="34" charset="0"/>
              </a:rPr>
              <a:t>is organized </a:t>
            </a:r>
            <a:r>
              <a:rPr lang="en-US" sz="2000" dirty="0">
                <a:latin typeface="Arial" panose="020B0604020202020204" pitchFamily="34" charset="0"/>
                <a:cs typeface="Arial" panose="020B0604020202020204" pitchFamily="34" charset="0"/>
              </a:rPr>
              <a:t>around a central </a:t>
            </a:r>
            <a:r>
              <a:rPr lang="en-US" sz="2000" b="1" dirty="0">
                <a:solidFill>
                  <a:srgbClr val="0070C0"/>
                </a:solidFill>
                <a:latin typeface="Arial" panose="020B0604020202020204" pitchFamily="34" charset="0"/>
                <a:cs typeface="Arial" panose="020B0604020202020204" pitchFamily="34" charset="0"/>
              </a:rPr>
              <a:t>theme</a:t>
            </a:r>
            <a:r>
              <a:rPr lang="en-US" sz="2000" dirty="0">
                <a:latin typeface="Arial" panose="020B0604020202020204" pitchFamily="34" charset="0"/>
                <a:cs typeface="Arial" panose="020B0604020202020204" pitchFamily="34" charset="0"/>
              </a:rPr>
              <a:t>, </a:t>
            </a:r>
            <a:r>
              <a:rPr lang="en-US" sz="2000" dirty="0" err="1" smtClean="0">
                <a:latin typeface="Arial" panose="020B0604020202020204" pitchFamily="34" charset="0"/>
                <a:cs typeface="Arial" panose="020B0604020202020204" pitchFamily="34" charset="0"/>
              </a:rPr>
              <a:t>eg</a:t>
            </a:r>
            <a:r>
              <a:rPr lang="en-US" sz="2000" dirty="0" smtClean="0">
                <a:latin typeface="Arial" panose="020B0604020202020204" pitchFamily="34" charset="0"/>
                <a:cs typeface="Arial" panose="020B0604020202020204" pitchFamily="34" charset="0"/>
              </a:rPr>
              <a:t>: sales</a:t>
            </a:r>
            <a:r>
              <a:rPr lang="en-US" sz="2000" dirty="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a:p>
            <a:pPr algn="just">
              <a:lnSpc>
                <a:spcPct val="130000"/>
              </a:lnSpc>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Theme </a:t>
            </a:r>
            <a:r>
              <a:rPr lang="en-US" sz="2000" dirty="0">
                <a:latin typeface="Arial" panose="020B0604020202020204" pitchFamily="34" charset="0"/>
                <a:cs typeface="Arial" panose="020B0604020202020204" pitchFamily="34" charset="0"/>
              </a:rPr>
              <a:t>is represented by a </a:t>
            </a:r>
            <a:r>
              <a:rPr lang="en-US" sz="2000" b="1" dirty="0">
                <a:solidFill>
                  <a:srgbClr val="0070C0"/>
                </a:solidFill>
                <a:latin typeface="Arial" panose="020B0604020202020204" pitchFamily="34" charset="0"/>
                <a:cs typeface="Arial" panose="020B0604020202020204" pitchFamily="34" charset="0"/>
              </a:rPr>
              <a:t>fact table. </a:t>
            </a:r>
            <a:endParaRPr lang="en-US" sz="2000" b="1" dirty="0" smtClean="0">
              <a:solidFill>
                <a:srgbClr val="0070C0"/>
              </a:solidFill>
              <a:latin typeface="Arial" panose="020B0604020202020204" pitchFamily="34" charset="0"/>
              <a:cs typeface="Arial" panose="020B0604020202020204" pitchFamily="34" charset="0"/>
            </a:endParaRPr>
          </a:p>
          <a:p>
            <a:pPr algn="just">
              <a:lnSpc>
                <a:spcPct val="130000"/>
              </a:lnSpc>
              <a:buFont typeface="Wingdings" panose="05000000000000000000" pitchFamily="2" charset="2"/>
              <a:buChar char="Ø"/>
            </a:pPr>
            <a:r>
              <a:rPr lang="en-US" sz="2000" b="1" dirty="0" smtClean="0">
                <a:solidFill>
                  <a:srgbClr val="0070C0"/>
                </a:solidFill>
                <a:latin typeface="Arial" panose="020B0604020202020204" pitchFamily="34" charset="0"/>
                <a:cs typeface="Arial" panose="020B0604020202020204" pitchFamily="34" charset="0"/>
              </a:rPr>
              <a:t>Facts</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are numeric measures. </a:t>
            </a:r>
            <a:endParaRPr lang="en-US" sz="2000" dirty="0" smtClean="0">
              <a:latin typeface="Arial" panose="020B0604020202020204" pitchFamily="34" charset="0"/>
              <a:cs typeface="Arial" panose="020B0604020202020204" pitchFamily="34" charset="0"/>
            </a:endParaRPr>
          </a:p>
          <a:p>
            <a:pPr algn="just">
              <a:lnSpc>
                <a:spcPct val="130000"/>
              </a:lnSpc>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Facts are quantities </a:t>
            </a:r>
            <a:r>
              <a:rPr lang="en-US" sz="2000" dirty="0">
                <a:latin typeface="Arial" panose="020B0604020202020204" pitchFamily="34" charset="0"/>
                <a:cs typeface="Arial" panose="020B0604020202020204" pitchFamily="34" charset="0"/>
              </a:rPr>
              <a:t>by which we </a:t>
            </a:r>
            <a:r>
              <a:rPr lang="en-US" sz="2000" dirty="0" smtClean="0">
                <a:latin typeface="Arial" panose="020B0604020202020204" pitchFamily="34" charset="0"/>
                <a:cs typeface="Arial" panose="020B0604020202020204" pitchFamily="34" charset="0"/>
              </a:rPr>
              <a:t>analyze </a:t>
            </a:r>
            <a:r>
              <a:rPr lang="en-US" sz="2000" dirty="0">
                <a:latin typeface="Arial" panose="020B0604020202020204" pitchFamily="34" charset="0"/>
                <a:cs typeface="Arial" panose="020B0604020202020204" pitchFamily="34" charset="0"/>
              </a:rPr>
              <a:t>relationships between dimensions.</a:t>
            </a:r>
          </a:p>
          <a:p>
            <a:pPr algn="just">
              <a:lnSpc>
                <a:spcPct val="130000"/>
              </a:lnSpc>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Examples: facts </a:t>
            </a:r>
            <a:r>
              <a:rPr lang="en-US" sz="2000" dirty="0">
                <a:latin typeface="Arial" panose="020B0604020202020204" pitchFamily="34" charset="0"/>
                <a:cs typeface="Arial" panose="020B0604020202020204" pitchFamily="34" charset="0"/>
              </a:rPr>
              <a:t>for a sales data warehouse include</a:t>
            </a:r>
            <a:r>
              <a:rPr lang="en-US" sz="2000" dirty="0">
                <a:solidFill>
                  <a:srgbClr val="0070C0"/>
                </a:solidFill>
                <a:latin typeface="Arial" panose="020B0604020202020204" pitchFamily="34" charset="0"/>
                <a:cs typeface="Arial" panose="020B0604020202020204" pitchFamily="34" charset="0"/>
              </a:rPr>
              <a:t> </a:t>
            </a:r>
            <a:r>
              <a:rPr lang="en-US" sz="2000" dirty="0" err="1" smtClean="0">
                <a:solidFill>
                  <a:srgbClr val="0070C0"/>
                </a:solidFill>
                <a:latin typeface="Arial" panose="020B0604020202020204" pitchFamily="34" charset="0"/>
                <a:cs typeface="Arial" panose="020B0604020202020204" pitchFamily="34" charset="0"/>
              </a:rPr>
              <a:t>dollars_sold</a:t>
            </a:r>
            <a:r>
              <a:rPr lang="en-US" sz="2000" dirty="0" smtClean="0">
                <a:solidFill>
                  <a:srgbClr val="0070C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(sales amount in dollars</a:t>
            </a:r>
            <a:r>
              <a:rPr lang="en-US" sz="2000" dirty="0" smtClean="0">
                <a:latin typeface="Arial" panose="020B0604020202020204" pitchFamily="34" charset="0"/>
                <a:cs typeface="Arial" panose="020B0604020202020204" pitchFamily="34" charset="0"/>
              </a:rPr>
              <a:t>),</a:t>
            </a:r>
            <a:r>
              <a:rPr lang="en-US" sz="2000" dirty="0" err="1" smtClean="0">
                <a:solidFill>
                  <a:srgbClr val="0070C0"/>
                </a:solidFill>
                <a:latin typeface="Arial" panose="020B0604020202020204" pitchFamily="34" charset="0"/>
                <a:cs typeface="Arial" panose="020B0604020202020204" pitchFamily="34" charset="0"/>
              </a:rPr>
              <a:t>units_sold</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(number of units sold), and </a:t>
            </a:r>
            <a:r>
              <a:rPr lang="en-US" sz="2000" dirty="0" err="1" smtClean="0">
                <a:solidFill>
                  <a:srgbClr val="0070C0"/>
                </a:solidFill>
                <a:latin typeface="Arial" panose="020B0604020202020204" pitchFamily="34" charset="0"/>
                <a:cs typeface="Arial" panose="020B0604020202020204" pitchFamily="34" charset="0"/>
              </a:rPr>
              <a:t>amount_budgeted</a:t>
            </a:r>
            <a:r>
              <a:rPr lang="en-US" sz="2000" dirty="0">
                <a:latin typeface="Arial" panose="020B0604020202020204" pitchFamily="34" charset="0"/>
                <a:cs typeface="Arial" panose="020B0604020202020204" pitchFamily="34" charset="0"/>
              </a:rPr>
              <a:t>. </a:t>
            </a:r>
            <a:endParaRPr lang="en-US" sz="2000" dirty="0" smtClean="0">
              <a:latin typeface="Arial" panose="020B0604020202020204" pitchFamily="34" charset="0"/>
              <a:cs typeface="Arial" panose="020B0604020202020204" pitchFamily="34" charset="0"/>
            </a:endParaRPr>
          </a:p>
          <a:p>
            <a:pPr algn="just">
              <a:lnSpc>
                <a:spcPct val="130000"/>
              </a:lnSpc>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fact table </a:t>
            </a:r>
            <a:r>
              <a:rPr lang="en-US" sz="2000" dirty="0" smtClean="0">
                <a:latin typeface="Arial" panose="020B0604020202020204" pitchFamily="34" charset="0"/>
                <a:cs typeface="Arial" panose="020B0604020202020204" pitchFamily="34" charset="0"/>
              </a:rPr>
              <a:t>contains the </a:t>
            </a:r>
            <a:r>
              <a:rPr lang="en-US" sz="2000" dirty="0">
                <a:latin typeface="Arial" panose="020B0604020202020204" pitchFamily="34" charset="0"/>
                <a:cs typeface="Arial" panose="020B0604020202020204" pitchFamily="34" charset="0"/>
              </a:rPr>
              <a:t>names of the facts, or measures, as well as keys to each of the related dimension tables.</a:t>
            </a:r>
          </a:p>
        </p:txBody>
      </p:sp>
    </p:spTree>
    <p:extLst>
      <p:ext uri="{BB962C8B-B14F-4D97-AF65-F5344CB8AC3E}">
        <p14:creationId xmlns:p14="http://schemas.microsoft.com/office/powerpoint/2010/main" val="198981805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jishaliju\Desktop\fig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1295400"/>
            <a:ext cx="8353968"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856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jishaliju\Desktop\fig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6008" y="1371600"/>
            <a:ext cx="8663392"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72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Module 1</a:t>
            </a:r>
            <a:endParaRPr lang="en-IN" dirty="0"/>
          </a:p>
        </p:txBody>
      </p:sp>
      <p:sp>
        <p:nvSpPr>
          <p:cNvPr id="3" name="Content Placeholder 2"/>
          <p:cNvSpPr>
            <a:spLocks noGrp="1"/>
          </p:cNvSpPr>
          <p:nvPr>
            <p:ph idx="1"/>
          </p:nvPr>
        </p:nvSpPr>
        <p:spPr>
          <a:xfrm>
            <a:off x="1097280" y="1845733"/>
            <a:ext cx="10058400" cy="4332997"/>
          </a:xfrm>
        </p:spPr>
        <p:txBody>
          <a:bodyPr>
            <a:normAutofit fontScale="92500" lnSpcReduction="10000"/>
          </a:bodyPr>
          <a:lstStyle/>
          <a:p>
            <a:r>
              <a:rPr lang="en-US" sz="3200" dirty="0" smtClean="0"/>
              <a:t>Introduction</a:t>
            </a:r>
          </a:p>
          <a:p>
            <a:endParaRPr lang="en-IN" sz="3200" dirty="0" smtClean="0"/>
          </a:p>
          <a:p>
            <a:r>
              <a:rPr lang="en-IN" dirty="0" smtClean="0"/>
              <a:t>Data Warehousing </a:t>
            </a:r>
          </a:p>
          <a:p>
            <a:r>
              <a:rPr lang="en-IN" dirty="0" smtClean="0"/>
              <a:t>Multidimensional </a:t>
            </a:r>
            <a:r>
              <a:rPr lang="en-IN" dirty="0"/>
              <a:t>Data </a:t>
            </a:r>
            <a:r>
              <a:rPr lang="en-IN" dirty="0" smtClean="0"/>
              <a:t>Model </a:t>
            </a:r>
          </a:p>
          <a:p>
            <a:r>
              <a:rPr lang="en-IN" dirty="0" smtClean="0"/>
              <a:t>OLAP Operations </a:t>
            </a:r>
          </a:p>
          <a:p>
            <a:r>
              <a:rPr lang="en-IN" dirty="0" smtClean="0"/>
              <a:t>Introduction </a:t>
            </a:r>
            <a:r>
              <a:rPr lang="en-IN" dirty="0"/>
              <a:t>to KDD </a:t>
            </a:r>
            <a:r>
              <a:rPr lang="en-IN" dirty="0" smtClean="0"/>
              <a:t>process </a:t>
            </a:r>
          </a:p>
          <a:p>
            <a:r>
              <a:rPr lang="en-IN" dirty="0" smtClean="0"/>
              <a:t>Data mining </a:t>
            </a:r>
          </a:p>
          <a:p>
            <a:r>
              <a:rPr lang="en-IN" dirty="0" smtClean="0"/>
              <a:t>Data </a:t>
            </a:r>
            <a:r>
              <a:rPr lang="en-IN" dirty="0"/>
              <a:t>mining -On What kinds of </a:t>
            </a:r>
            <a:r>
              <a:rPr lang="en-IN" dirty="0" smtClean="0"/>
              <a:t>Data </a:t>
            </a:r>
          </a:p>
          <a:p>
            <a:r>
              <a:rPr lang="en-IN" dirty="0" smtClean="0"/>
              <a:t>Data </a:t>
            </a:r>
            <a:r>
              <a:rPr lang="en-IN" dirty="0"/>
              <a:t>mining </a:t>
            </a:r>
            <a:r>
              <a:rPr lang="en-IN" dirty="0" smtClean="0"/>
              <a:t>Functionalities </a:t>
            </a:r>
          </a:p>
          <a:p>
            <a:r>
              <a:rPr lang="en-IN" dirty="0" smtClean="0"/>
              <a:t>Classification </a:t>
            </a:r>
            <a:r>
              <a:rPr lang="en-IN" dirty="0"/>
              <a:t>of Data Mining Systems</a:t>
            </a:r>
            <a:r>
              <a:rPr lang="en-IN" dirty="0" smtClean="0"/>
              <a:t>.</a:t>
            </a:r>
          </a:p>
          <a:p>
            <a:endParaRPr lang="en-IN" dirty="0"/>
          </a:p>
          <a:p>
            <a:endParaRPr lang="en-IN" dirty="0"/>
          </a:p>
        </p:txBody>
      </p:sp>
      <p:pic>
        <p:nvPicPr>
          <p:cNvPr id="4" name="Picture 3"/>
          <p:cNvPicPr>
            <a:picLocks noChangeAspect="1"/>
          </p:cNvPicPr>
          <p:nvPr/>
        </p:nvPicPr>
        <p:blipFill>
          <a:blip r:embed="rId2"/>
          <a:stretch>
            <a:fillRect/>
          </a:stretch>
        </p:blipFill>
        <p:spPr>
          <a:xfrm>
            <a:off x="7301133" y="0"/>
            <a:ext cx="4890868" cy="6858000"/>
          </a:xfrm>
          <a:prstGeom prst="rect">
            <a:avLst/>
          </a:prstGeom>
        </p:spPr>
      </p:pic>
    </p:spTree>
    <p:extLst>
      <p:ext uri="{BB962C8B-B14F-4D97-AF65-F5344CB8AC3E}">
        <p14:creationId xmlns:p14="http://schemas.microsoft.com/office/powerpoint/2010/main" val="3938829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jishaliju\Desktop\fig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3133" y="914400"/>
            <a:ext cx="861946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270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jishaliju\Desktop\fig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5491" y="838200"/>
            <a:ext cx="895228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843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p>
            <a:fld id="{1A5FB3D8-3664-4534-996A-6AC23C0DF997}" type="datetime4">
              <a:rPr lang="en-US"/>
              <a:pPr/>
              <a:t>June 2, 2024</a:t>
            </a:fld>
            <a:endParaRPr lang="en-US"/>
          </a:p>
        </p:txBody>
      </p:sp>
      <p:sp>
        <p:nvSpPr>
          <p:cNvPr id="18435" name="Footer Placeholder 4"/>
          <p:cNvSpPr>
            <a:spLocks noGrp="1"/>
          </p:cNvSpPr>
          <p:nvPr>
            <p:ph type="ftr" sz="quarter" idx="11"/>
          </p:nvPr>
        </p:nvSpPr>
        <p:spPr>
          <a:noFill/>
        </p:spPr>
        <p:txBody>
          <a:bodyPr/>
          <a:lstStyle/>
          <a:p>
            <a:r>
              <a:rPr lang="en-US"/>
              <a:t>Data Mining: Concepts and Techniques</a:t>
            </a:r>
          </a:p>
        </p:txBody>
      </p:sp>
      <p:sp>
        <p:nvSpPr>
          <p:cNvPr id="18436" name="Slide Number Placeholder 5"/>
          <p:cNvSpPr>
            <a:spLocks noGrp="1"/>
          </p:cNvSpPr>
          <p:nvPr>
            <p:ph type="sldNum" sz="quarter" idx="12"/>
          </p:nvPr>
        </p:nvSpPr>
        <p:spPr>
          <a:noFill/>
        </p:spPr>
        <p:txBody>
          <a:bodyPr/>
          <a:lstStyle/>
          <a:p>
            <a:fld id="{F94D9F28-6C43-44F8-B2DE-61C116F78265}" type="slidenum">
              <a:rPr lang="en-US"/>
              <a:pPr/>
              <a:t>22</a:t>
            </a:fld>
            <a:endParaRPr lang="en-US"/>
          </a:p>
        </p:txBody>
      </p:sp>
      <p:sp>
        <p:nvSpPr>
          <p:cNvPr id="18438" name="Rectangle 3"/>
          <p:cNvSpPr>
            <a:spLocks noGrp="1" noChangeArrowheads="1"/>
          </p:cNvSpPr>
          <p:nvPr>
            <p:ph type="body" idx="1"/>
          </p:nvPr>
        </p:nvSpPr>
        <p:spPr>
          <a:xfrm>
            <a:off x="1562100" y="1238250"/>
            <a:ext cx="8305800" cy="4899314"/>
          </a:xfrm>
          <a:noFill/>
        </p:spPr>
        <p:txBody>
          <a:bodyPr vert="horz" lIns="92075" tIns="46038" rIns="92075" bIns="46038" rtlCol="0">
            <a:normAutofit/>
          </a:bodyPr>
          <a:lstStyle/>
          <a:p>
            <a:r>
              <a:rPr lang="en-US" sz="2000" dirty="0">
                <a:latin typeface="Arial" panose="020B0604020202020204" pitchFamily="34" charset="0"/>
                <a:cs typeface="Arial" panose="020B0604020202020204" pitchFamily="34" charset="0"/>
              </a:rPr>
              <a:t>In data warehousing literature, </a:t>
            </a:r>
            <a:r>
              <a:rPr lang="en-US" sz="2000" dirty="0">
                <a:latin typeface="Arial" panose="020B0604020202020204" pitchFamily="34" charset="0"/>
                <a:cs typeface="Arial" panose="020B0604020202020204" pitchFamily="34" charset="0"/>
              </a:rPr>
              <a:t>a data cube </a:t>
            </a:r>
            <a:r>
              <a:rPr lang="en-US" sz="2000" dirty="0">
                <a:latin typeface="Arial" panose="020B0604020202020204" pitchFamily="34" charset="0"/>
                <a:cs typeface="Arial" panose="020B0604020202020204" pitchFamily="34" charset="0"/>
              </a:rPr>
              <a:t>is</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often </a:t>
            </a:r>
            <a:r>
              <a:rPr lang="en-US" sz="2000" dirty="0">
                <a:latin typeface="Arial" panose="020B0604020202020204" pitchFamily="34" charset="0"/>
                <a:cs typeface="Arial" panose="020B0604020202020204" pitchFamily="34" charset="0"/>
              </a:rPr>
              <a:t>referred to as a </a:t>
            </a:r>
            <a:r>
              <a:rPr lang="en-US" sz="2000" b="1" dirty="0">
                <a:solidFill>
                  <a:srgbClr val="0070C0"/>
                </a:solidFill>
                <a:latin typeface="Arial" panose="020B0604020202020204" pitchFamily="34" charset="0"/>
                <a:cs typeface="Arial" panose="020B0604020202020204" pitchFamily="34" charset="0"/>
              </a:rPr>
              <a:t>cuboid</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Given </a:t>
            </a:r>
            <a:r>
              <a:rPr lang="en-US" sz="2000" dirty="0">
                <a:latin typeface="Arial" panose="020B0604020202020204" pitchFamily="34" charset="0"/>
                <a:cs typeface="Arial" panose="020B0604020202020204" pitchFamily="34" charset="0"/>
              </a:rPr>
              <a:t>a set of dimensions, we can generate a cuboid </a:t>
            </a:r>
            <a:r>
              <a:rPr lang="en-US" sz="2000" dirty="0">
                <a:latin typeface="Arial" panose="020B0604020202020204" pitchFamily="34" charset="0"/>
                <a:cs typeface="Arial" panose="020B0604020202020204" pitchFamily="34" charset="0"/>
              </a:rPr>
              <a:t>for each </a:t>
            </a:r>
            <a:r>
              <a:rPr lang="en-US" sz="2000" dirty="0">
                <a:latin typeface="Arial" panose="020B0604020202020204" pitchFamily="34" charset="0"/>
                <a:cs typeface="Arial" panose="020B0604020202020204" pitchFamily="34" charset="0"/>
              </a:rPr>
              <a:t>of the possible subsets of the given dimensions. </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dirty="0">
                <a:latin typeface="Arial" panose="020B0604020202020204" pitchFamily="34" charset="0"/>
                <a:cs typeface="Arial" panose="020B0604020202020204" pitchFamily="34" charset="0"/>
              </a:rPr>
              <a:t>result would form a </a:t>
            </a:r>
            <a:r>
              <a:rPr lang="en-US" sz="2000" b="1" i="1" dirty="0">
                <a:solidFill>
                  <a:srgbClr val="0070C0"/>
                </a:solidFill>
                <a:latin typeface="Arial" panose="020B0604020202020204" pitchFamily="34" charset="0"/>
                <a:cs typeface="Arial" panose="020B0604020202020204" pitchFamily="34" charset="0"/>
              </a:rPr>
              <a:t>lattice </a:t>
            </a:r>
            <a:r>
              <a:rPr lang="en-US" sz="2000" b="1" dirty="0">
                <a:solidFill>
                  <a:srgbClr val="0070C0"/>
                </a:solidFill>
                <a:latin typeface="Arial" panose="020B0604020202020204" pitchFamily="34" charset="0"/>
                <a:cs typeface="Arial" panose="020B0604020202020204" pitchFamily="34" charset="0"/>
              </a:rPr>
              <a:t>of cuboids</a:t>
            </a:r>
            <a:r>
              <a:rPr lang="en-US" sz="2000" dirty="0">
                <a:latin typeface="Arial" panose="020B0604020202020204" pitchFamily="34" charset="0"/>
                <a:cs typeface="Arial" panose="020B0604020202020204" pitchFamily="34" charset="0"/>
              </a:rPr>
              <a:t>, each showing the data at a different level of summarization, or </a:t>
            </a:r>
            <a:r>
              <a:rPr lang="en-US" sz="2000" dirty="0">
                <a:solidFill>
                  <a:srgbClr val="0070C0"/>
                </a:solidFill>
                <a:latin typeface="Arial" panose="020B0604020202020204" pitchFamily="34" charset="0"/>
                <a:cs typeface="Arial" panose="020B0604020202020204" pitchFamily="34" charset="0"/>
              </a:rPr>
              <a:t>group-by</a:t>
            </a:r>
            <a:r>
              <a:rPr lang="en-US" sz="2000" dirty="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lattice </a:t>
            </a:r>
            <a:r>
              <a:rPr lang="en-US" sz="2000" dirty="0">
                <a:latin typeface="Arial" panose="020B0604020202020204" pitchFamily="34" charset="0"/>
                <a:cs typeface="Arial" panose="020B0604020202020204" pitchFamily="34" charset="0"/>
              </a:rPr>
              <a:t>of cuboids is then referred to as a </a:t>
            </a:r>
            <a:r>
              <a:rPr lang="en-US" sz="2000" b="1" dirty="0">
                <a:solidFill>
                  <a:srgbClr val="0070C0"/>
                </a:solidFill>
                <a:latin typeface="Arial" panose="020B0604020202020204" pitchFamily="34" charset="0"/>
                <a:cs typeface="Arial" panose="020B0604020202020204" pitchFamily="34" charset="0"/>
              </a:rPr>
              <a:t>data </a:t>
            </a:r>
            <a:r>
              <a:rPr lang="en-US" sz="2000" b="1" dirty="0">
                <a:solidFill>
                  <a:srgbClr val="0070C0"/>
                </a:solidFill>
                <a:latin typeface="Arial" panose="020B0604020202020204" pitchFamily="34" charset="0"/>
                <a:cs typeface="Arial" panose="020B0604020202020204" pitchFamily="34" charset="0"/>
              </a:rPr>
              <a:t>cube. </a:t>
            </a:r>
          </a:p>
          <a:p>
            <a:pPr algn="just"/>
            <a:r>
              <a:rPr lang="en-US" sz="2000" dirty="0">
                <a:latin typeface="Arial" panose="020B0604020202020204" pitchFamily="34" charset="0"/>
                <a:cs typeface="Arial" panose="020B0604020202020204" pitchFamily="34" charset="0"/>
              </a:rPr>
              <a:t>A </a:t>
            </a:r>
            <a:r>
              <a:rPr lang="en-US" sz="2000" dirty="0">
                <a:solidFill>
                  <a:schemeClr val="hlink"/>
                </a:solidFill>
                <a:latin typeface="Arial" panose="020B0604020202020204" pitchFamily="34" charset="0"/>
                <a:cs typeface="Arial" panose="020B0604020202020204" pitchFamily="34" charset="0"/>
              </a:rPr>
              <a:t>base cuboid</a:t>
            </a:r>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The cuboid that holds the lowest level of </a:t>
            </a:r>
            <a:r>
              <a:rPr lang="en-US" sz="2000" dirty="0">
                <a:latin typeface="Arial" panose="020B0604020202020204" pitchFamily="34" charset="0"/>
                <a:cs typeface="Arial" panose="020B0604020202020204" pitchFamily="34" charset="0"/>
              </a:rPr>
              <a:t>summarization.</a:t>
            </a:r>
          </a:p>
          <a:p>
            <a:r>
              <a:rPr lang="en-US" sz="2000" dirty="0">
                <a:latin typeface="Arial" panose="020B0604020202020204" pitchFamily="34" charset="0"/>
                <a:cs typeface="Arial" panose="020B0604020202020204" pitchFamily="34" charset="0"/>
              </a:rPr>
              <a:t>The 0-D cuboid, which holds the highest </a:t>
            </a:r>
            <a:r>
              <a:rPr lang="en-US" sz="2000" dirty="0">
                <a:latin typeface="Arial" panose="020B0604020202020204" pitchFamily="34" charset="0"/>
                <a:cs typeface="Arial" panose="020B0604020202020204" pitchFamily="34" charset="0"/>
              </a:rPr>
              <a:t>level of </a:t>
            </a:r>
            <a:r>
              <a:rPr lang="en-US" sz="2000" dirty="0">
                <a:latin typeface="Arial" panose="020B0604020202020204" pitchFamily="34" charset="0"/>
                <a:cs typeface="Arial" panose="020B0604020202020204" pitchFamily="34" charset="0"/>
              </a:rPr>
              <a:t>summarization, is called the </a:t>
            </a:r>
            <a:r>
              <a:rPr lang="en-US" sz="2000" b="1" dirty="0">
                <a:latin typeface="Arial" panose="020B0604020202020204" pitchFamily="34" charset="0"/>
                <a:cs typeface="Arial" panose="020B0604020202020204" pitchFamily="34" charset="0"/>
              </a:rPr>
              <a:t>apex cuboid</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9702998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1024467"/>
          </a:xfrm>
        </p:spPr>
        <p:txBody>
          <a:bodyPr>
            <a:normAutofit/>
          </a:bodyPr>
          <a:lstStyle/>
          <a:p>
            <a:r>
              <a:rPr lang="en-US" sz="4400" dirty="0" smtClean="0"/>
              <a:t>Lattice of Cuboids</a:t>
            </a:r>
            <a:endParaRPr lang="en-IN" sz="4400"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8610" t="24724" r="21979" b="18932"/>
          <a:stretch/>
        </p:blipFill>
        <p:spPr>
          <a:xfrm>
            <a:off x="1607127" y="1284964"/>
            <a:ext cx="8551283" cy="5219615"/>
          </a:xfrm>
          <a:prstGeom prst="rect">
            <a:avLst/>
          </a:prstGeom>
        </p:spPr>
      </p:pic>
    </p:spTree>
    <p:extLst>
      <p:ext uri="{BB962C8B-B14F-4D97-AF65-F5344CB8AC3E}">
        <p14:creationId xmlns:p14="http://schemas.microsoft.com/office/powerpoint/2010/main" val="31836315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2362200" y="457200"/>
            <a:ext cx="7467600" cy="838200"/>
          </a:xfrm>
          <a:noFill/>
          <a:ln/>
        </p:spPr>
        <p:txBody>
          <a:bodyPr vert="horz" lIns="92075" tIns="46038" rIns="92075" bIns="46038" rtlCol="0" anchor="ctr">
            <a:normAutofit fontScale="90000"/>
          </a:bodyPr>
          <a:lstStyle/>
          <a:p>
            <a:r>
              <a:rPr lang="en-US" dirty="0" smtClean="0"/>
              <a:t>Schemas for Multidimensional Databases</a:t>
            </a:r>
            <a:endParaRPr lang="en-US" dirty="0"/>
          </a:p>
        </p:txBody>
      </p:sp>
      <p:sp>
        <p:nvSpPr>
          <p:cNvPr id="87043" name="Rectangle 3"/>
          <p:cNvSpPr>
            <a:spLocks noGrp="1" noChangeArrowheads="1"/>
          </p:cNvSpPr>
          <p:nvPr>
            <p:ph type="body" idx="1"/>
          </p:nvPr>
        </p:nvSpPr>
        <p:spPr>
          <a:xfrm>
            <a:off x="2057400" y="1600200"/>
            <a:ext cx="8382000" cy="4857750"/>
          </a:xfrm>
          <a:noFill/>
          <a:ln/>
        </p:spPr>
        <p:txBody>
          <a:bodyPr vert="horz" lIns="92075" tIns="46038" rIns="92075" bIns="46038" rtlCol="0">
            <a:normAutofit/>
          </a:bodyPr>
          <a:lstStyle/>
          <a:p>
            <a:pPr>
              <a:lnSpc>
                <a:spcPct val="130000"/>
              </a:lnSpc>
            </a:pPr>
            <a:r>
              <a:rPr lang="en-US" sz="2000" dirty="0"/>
              <a:t>The ER model is used for relational database design. For data warehouse design we need a </a:t>
            </a:r>
            <a:r>
              <a:rPr lang="en-US" sz="2000" dirty="0">
                <a:solidFill>
                  <a:srgbClr val="FF0000"/>
                </a:solidFill>
              </a:rPr>
              <a:t>concise</a:t>
            </a:r>
            <a:r>
              <a:rPr lang="en-US" sz="2000" dirty="0"/>
              <a:t>, </a:t>
            </a:r>
            <a:r>
              <a:rPr lang="en-US" sz="2000" dirty="0">
                <a:solidFill>
                  <a:srgbClr val="FF0000"/>
                </a:solidFill>
              </a:rPr>
              <a:t>subject-oriented</a:t>
            </a:r>
            <a:r>
              <a:rPr lang="en-US" sz="2000" dirty="0"/>
              <a:t> schema that facilitates </a:t>
            </a:r>
            <a:r>
              <a:rPr lang="en-US" sz="2000" dirty="0">
                <a:solidFill>
                  <a:srgbClr val="FF0000"/>
                </a:solidFill>
              </a:rPr>
              <a:t>data analysis</a:t>
            </a:r>
            <a:r>
              <a:rPr lang="en-US" sz="2000" dirty="0"/>
              <a:t>. </a:t>
            </a:r>
          </a:p>
          <a:p>
            <a:pPr>
              <a:lnSpc>
                <a:spcPct val="130000"/>
              </a:lnSpc>
            </a:pPr>
            <a:r>
              <a:rPr lang="en-US" sz="2000" dirty="0"/>
              <a:t>Multidimensional model exist in the form of :</a:t>
            </a:r>
            <a:endParaRPr lang="en-US" sz="2000" dirty="0"/>
          </a:p>
          <a:p>
            <a:pPr lvl="1">
              <a:lnSpc>
                <a:spcPct val="130000"/>
              </a:lnSpc>
              <a:spcBef>
                <a:spcPct val="10000"/>
              </a:spcBef>
            </a:pPr>
            <a:r>
              <a:rPr lang="en-US" sz="1800" u="sng" dirty="0">
                <a:solidFill>
                  <a:srgbClr val="0000FF"/>
                </a:solidFill>
              </a:rPr>
              <a:t>Star schema</a:t>
            </a:r>
            <a:r>
              <a:rPr lang="en-US" sz="1800" dirty="0"/>
              <a:t>: </a:t>
            </a:r>
            <a:r>
              <a:rPr lang="en-US" sz="1800" dirty="0">
                <a:solidFill>
                  <a:srgbClr val="006666"/>
                </a:solidFill>
              </a:rPr>
              <a:t>A fact table in the middle connected to a set of dimension tables </a:t>
            </a:r>
          </a:p>
          <a:p>
            <a:pPr lvl="1">
              <a:lnSpc>
                <a:spcPct val="130000"/>
              </a:lnSpc>
              <a:spcBef>
                <a:spcPct val="10000"/>
              </a:spcBef>
            </a:pPr>
            <a:r>
              <a:rPr lang="en-US" sz="1800" u="sng" dirty="0">
                <a:solidFill>
                  <a:srgbClr val="0000FF"/>
                </a:solidFill>
              </a:rPr>
              <a:t>Snowflake schema</a:t>
            </a:r>
            <a:r>
              <a:rPr lang="en-US" sz="1800" dirty="0"/>
              <a:t>:  </a:t>
            </a:r>
            <a:r>
              <a:rPr lang="en-US" sz="1800" dirty="0">
                <a:solidFill>
                  <a:srgbClr val="006666"/>
                </a:solidFill>
              </a:rPr>
              <a:t>A refinement of star schema where some dimensional hierarchy is </a:t>
            </a:r>
            <a:r>
              <a:rPr lang="en-US" sz="1800" dirty="0">
                <a:solidFill>
                  <a:schemeClr val="folHlink"/>
                </a:solidFill>
              </a:rPr>
              <a:t>normalized</a:t>
            </a:r>
            <a:r>
              <a:rPr lang="en-US" sz="1800" dirty="0">
                <a:solidFill>
                  <a:srgbClr val="006666"/>
                </a:solidFill>
              </a:rPr>
              <a:t> into a set of smaller dimension tables</a:t>
            </a:r>
            <a:r>
              <a:rPr lang="en-US" sz="1800" dirty="0"/>
              <a:t>, forming a shape similar to snowflake</a:t>
            </a:r>
          </a:p>
          <a:p>
            <a:pPr lvl="1">
              <a:lnSpc>
                <a:spcPct val="130000"/>
              </a:lnSpc>
              <a:spcBef>
                <a:spcPct val="10000"/>
              </a:spcBef>
            </a:pPr>
            <a:r>
              <a:rPr lang="en-US" sz="1800" u="sng" dirty="0">
                <a:solidFill>
                  <a:srgbClr val="0000FF"/>
                </a:solidFill>
              </a:rPr>
              <a:t>Fact constellations</a:t>
            </a:r>
            <a:r>
              <a:rPr lang="en-US" sz="1800" dirty="0"/>
              <a:t>:  </a:t>
            </a:r>
            <a:r>
              <a:rPr lang="en-US" sz="1800" dirty="0">
                <a:solidFill>
                  <a:srgbClr val="006666"/>
                </a:solidFill>
              </a:rPr>
              <a:t>Multiple fact tables share dimension tables</a:t>
            </a:r>
            <a:r>
              <a:rPr lang="en-US" sz="1800" dirty="0"/>
              <a:t>, viewed as a collection of stars, therefore called </a:t>
            </a:r>
            <a:r>
              <a:rPr lang="en-US" sz="1800" dirty="0">
                <a:solidFill>
                  <a:schemeClr val="folHlink"/>
                </a:solidFill>
              </a:rPr>
              <a:t>galaxy schema</a:t>
            </a:r>
            <a:r>
              <a:rPr lang="en-US" sz="1800" dirty="0"/>
              <a:t> or fact constellation</a:t>
            </a:r>
            <a:r>
              <a:rPr lang="en-US" sz="2000" dirty="0"/>
              <a:t> </a:t>
            </a:r>
          </a:p>
        </p:txBody>
      </p:sp>
    </p:spTree>
    <p:extLst>
      <p:ext uri="{BB962C8B-B14F-4D97-AF65-F5344CB8AC3E}">
        <p14:creationId xmlns:p14="http://schemas.microsoft.com/office/powerpoint/2010/main" val="87731362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969049"/>
          </a:xfrm>
        </p:spPr>
        <p:txBody>
          <a:bodyPr/>
          <a:lstStyle/>
          <a:p>
            <a:r>
              <a:rPr lang="en-US" b="1" dirty="0"/>
              <a:t>Star </a:t>
            </a:r>
            <a:r>
              <a:rPr lang="en-US" b="1" dirty="0" smtClean="0"/>
              <a:t>schema</a:t>
            </a:r>
            <a:endParaRPr lang="en-IN" dirty="0"/>
          </a:p>
        </p:txBody>
      </p:sp>
      <p:sp>
        <p:nvSpPr>
          <p:cNvPr id="3" name="Content Placeholder 2"/>
          <p:cNvSpPr>
            <a:spLocks noGrp="1"/>
          </p:cNvSpPr>
          <p:nvPr>
            <p:ph idx="1"/>
          </p:nvPr>
        </p:nvSpPr>
        <p:spPr>
          <a:xfrm>
            <a:off x="676656" y="1468583"/>
            <a:ext cx="10753725" cy="5112326"/>
          </a:xfrm>
        </p:spPr>
        <p:txBody>
          <a:bodyPr>
            <a:normAutofit lnSpcReduction="10000"/>
          </a:bodyPr>
          <a:lstStyle/>
          <a:p>
            <a:r>
              <a:rPr lang="en-US" dirty="0" smtClean="0"/>
              <a:t>The </a:t>
            </a:r>
            <a:r>
              <a:rPr lang="en-US" b="1" dirty="0">
                <a:solidFill>
                  <a:srgbClr val="0070C0"/>
                </a:solidFill>
              </a:rPr>
              <a:t>most common modeling paradigm </a:t>
            </a:r>
            <a:r>
              <a:rPr lang="en-US" dirty="0"/>
              <a:t>is the star </a:t>
            </a:r>
            <a:r>
              <a:rPr lang="en-US" dirty="0" smtClean="0"/>
              <a:t>schema.</a:t>
            </a:r>
          </a:p>
          <a:p>
            <a:r>
              <a:rPr lang="en-US" dirty="0" smtClean="0"/>
              <a:t>The</a:t>
            </a:r>
            <a:r>
              <a:rPr lang="en-US" dirty="0"/>
              <a:t> </a:t>
            </a:r>
            <a:r>
              <a:rPr lang="en-US" dirty="0" smtClean="0"/>
              <a:t>data </a:t>
            </a:r>
            <a:r>
              <a:rPr lang="en-US" dirty="0"/>
              <a:t>warehouse contains </a:t>
            </a:r>
            <a:endParaRPr lang="en-US" dirty="0" smtClean="0"/>
          </a:p>
          <a:p>
            <a:r>
              <a:rPr lang="en-US" dirty="0" smtClean="0"/>
              <a:t>(</a:t>
            </a:r>
            <a:r>
              <a:rPr lang="en-US" dirty="0"/>
              <a:t>1) a </a:t>
            </a:r>
            <a:r>
              <a:rPr lang="en-US" dirty="0">
                <a:solidFill>
                  <a:srgbClr val="0070C0"/>
                </a:solidFill>
              </a:rPr>
              <a:t>large central table </a:t>
            </a:r>
            <a:r>
              <a:rPr lang="en-US" dirty="0"/>
              <a:t>(</a:t>
            </a:r>
            <a:r>
              <a:rPr lang="en-US" b="1" dirty="0"/>
              <a:t>fact table</a:t>
            </a:r>
            <a:r>
              <a:rPr lang="en-US" dirty="0"/>
              <a:t>) containing the bulk </a:t>
            </a:r>
            <a:r>
              <a:rPr lang="en-US" dirty="0" smtClean="0"/>
              <a:t>of the </a:t>
            </a:r>
            <a:r>
              <a:rPr lang="en-US" dirty="0"/>
              <a:t>data, with no </a:t>
            </a:r>
            <a:r>
              <a:rPr lang="en-US" dirty="0" smtClean="0"/>
              <a:t>redundancy</a:t>
            </a:r>
          </a:p>
          <a:p>
            <a:r>
              <a:rPr lang="en-US" dirty="0" smtClean="0"/>
              <a:t>(</a:t>
            </a:r>
            <a:r>
              <a:rPr lang="en-US" dirty="0"/>
              <a:t>2) a set of </a:t>
            </a:r>
            <a:r>
              <a:rPr lang="en-US" dirty="0">
                <a:solidFill>
                  <a:srgbClr val="0070C0"/>
                </a:solidFill>
              </a:rPr>
              <a:t>smaller attendant tables </a:t>
            </a:r>
            <a:r>
              <a:rPr lang="en-US" dirty="0"/>
              <a:t>(</a:t>
            </a:r>
            <a:r>
              <a:rPr lang="en-US" b="1" dirty="0" smtClean="0"/>
              <a:t>dimension tables</a:t>
            </a:r>
            <a:r>
              <a:rPr lang="en-US" dirty="0"/>
              <a:t>), one for each dimension. </a:t>
            </a:r>
            <a:endParaRPr lang="en-US" dirty="0" smtClean="0"/>
          </a:p>
          <a:p>
            <a:r>
              <a:rPr lang="en-US" dirty="0" smtClean="0"/>
              <a:t>The </a:t>
            </a:r>
            <a:r>
              <a:rPr lang="en-US" dirty="0"/>
              <a:t>schema graph resembles a starburst, with </a:t>
            </a:r>
            <a:r>
              <a:rPr lang="en-US" dirty="0" smtClean="0"/>
              <a:t>the dimension </a:t>
            </a:r>
            <a:r>
              <a:rPr lang="en-US" dirty="0"/>
              <a:t>tables displayed in a radial pattern around the central fact table</a:t>
            </a:r>
            <a:r>
              <a:rPr lang="en-US" dirty="0" smtClean="0"/>
              <a:t>.</a:t>
            </a:r>
          </a:p>
          <a:p>
            <a:r>
              <a:rPr lang="en-US" b="1" dirty="0" smtClean="0">
                <a:solidFill>
                  <a:srgbClr val="0070C0"/>
                </a:solidFill>
              </a:rPr>
              <a:t>Limitation:</a:t>
            </a:r>
          </a:p>
          <a:p>
            <a:r>
              <a:rPr lang="en-US" dirty="0"/>
              <a:t>E</a:t>
            </a:r>
            <a:r>
              <a:rPr lang="en-US" dirty="0" smtClean="0"/>
              <a:t>ach </a:t>
            </a:r>
            <a:r>
              <a:rPr lang="en-US" dirty="0"/>
              <a:t>dimension is represented by only one table, </a:t>
            </a:r>
            <a:r>
              <a:rPr lang="en-US" dirty="0" smtClean="0"/>
              <a:t>and each </a:t>
            </a:r>
            <a:r>
              <a:rPr lang="en-US" dirty="0"/>
              <a:t>table contains a set of attributes. </a:t>
            </a:r>
            <a:endParaRPr lang="en-US" dirty="0" smtClean="0"/>
          </a:p>
          <a:p>
            <a:r>
              <a:rPr lang="en-US" dirty="0"/>
              <a:t>This constraint may </a:t>
            </a:r>
            <a:r>
              <a:rPr lang="en-IN" dirty="0"/>
              <a:t>introduce some redundancy. </a:t>
            </a:r>
            <a:endParaRPr lang="en-IN" dirty="0" smtClean="0"/>
          </a:p>
          <a:p>
            <a:r>
              <a:rPr lang="en-US" dirty="0" smtClean="0"/>
              <a:t>For </a:t>
            </a:r>
            <a:r>
              <a:rPr lang="en-US" dirty="0"/>
              <a:t>example, the </a:t>
            </a:r>
            <a:r>
              <a:rPr lang="en-US" i="1" dirty="0"/>
              <a:t>location </a:t>
            </a:r>
            <a:r>
              <a:rPr lang="en-US" dirty="0"/>
              <a:t>dimension table </a:t>
            </a:r>
            <a:r>
              <a:rPr lang="en-US" dirty="0" smtClean="0"/>
              <a:t>contains the </a:t>
            </a:r>
            <a:r>
              <a:rPr lang="en-US" dirty="0"/>
              <a:t>attribute set </a:t>
            </a:r>
            <a:r>
              <a:rPr lang="en-US" dirty="0"/>
              <a:t>{</a:t>
            </a:r>
            <a:r>
              <a:rPr lang="en-US" i="1" dirty="0" smtClean="0"/>
              <a:t>location </a:t>
            </a:r>
            <a:r>
              <a:rPr lang="en-US" i="1" dirty="0"/>
              <a:t>key, street, city, province or state, </a:t>
            </a:r>
            <a:r>
              <a:rPr lang="en-US" i="1" dirty="0" smtClean="0"/>
              <a:t>country}</a:t>
            </a:r>
            <a:r>
              <a:rPr lang="en-US" dirty="0" smtClean="0"/>
              <a:t>. (</a:t>
            </a:r>
            <a:r>
              <a:rPr lang="en-US" dirty="0" err="1" smtClean="0"/>
              <a:t>Eg:Urbana</a:t>
            </a:r>
            <a:r>
              <a:rPr lang="en-US" dirty="0" smtClean="0"/>
              <a:t>, Chicago are cities in Illinois, USA).</a:t>
            </a:r>
            <a:endParaRPr lang="en-IN" dirty="0"/>
          </a:p>
        </p:txBody>
      </p:sp>
    </p:spTree>
    <p:extLst>
      <p:ext uri="{BB962C8B-B14F-4D97-AF65-F5344CB8AC3E}">
        <p14:creationId xmlns:p14="http://schemas.microsoft.com/office/powerpoint/2010/main" val="16668204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093913" y="458789"/>
            <a:ext cx="7631112" cy="828675"/>
          </a:xfrm>
        </p:spPr>
        <p:txBody>
          <a:bodyPr/>
          <a:lstStyle/>
          <a:p>
            <a:pPr eaLnBrk="1" hangingPunct="1"/>
            <a:r>
              <a:rPr lang="en-US" smtClean="0"/>
              <a:t>Example of Star Schema</a:t>
            </a:r>
          </a:p>
        </p:txBody>
      </p:sp>
      <p:sp>
        <p:nvSpPr>
          <p:cNvPr id="39939" name="Rectangle 3"/>
          <p:cNvSpPr>
            <a:spLocks noGrp="1" noChangeArrowheads="1"/>
          </p:cNvSpPr>
          <p:nvPr>
            <p:ph type="body" idx="1"/>
          </p:nvPr>
        </p:nvSpPr>
        <p:spPr>
          <a:xfrm>
            <a:off x="7943850" y="1676400"/>
            <a:ext cx="2495550" cy="4305300"/>
          </a:xfrm>
        </p:spPr>
        <p:txBody>
          <a:bodyPr/>
          <a:lstStyle/>
          <a:p>
            <a:pPr eaLnBrk="1" hangingPunct="1">
              <a:buFont typeface="Wingdings" pitchFamily="2" charset="2"/>
              <a:buNone/>
            </a:pPr>
            <a:r>
              <a:rPr lang="en-US" sz="2000" dirty="0"/>
              <a:t>   </a:t>
            </a:r>
          </a:p>
        </p:txBody>
      </p:sp>
      <p:sp>
        <p:nvSpPr>
          <p:cNvPr id="39940" name="Rectangle 4"/>
          <p:cNvSpPr>
            <a:spLocks noChangeArrowheads="1"/>
          </p:cNvSpPr>
          <p:nvPr/>
        </p:nvSpPr>
        <p:spPr bwMode="auto">
          <a:xfrm>
            <a:off x="5072064" y="3162300"/>
            <a:ext cx="2065337" cy="452438"/>
          </a:xfrm>
          <a:prstGeom prst="rect">
            <a:avLst/>
          </a:prstGeom>
          <a:noFill/>
          <a:ln w="12700">
            <a:solidFill>
              <a:schemeClr val="tx1"/>
            </a:solidFill>
            <a:miter lim="800000"/>
            <a:headEnd/>
            <a:tailEnd/>
          </a:ln>
        </p:spPr>
        <p:txBody>
          <a:bodyPr wrap="none" anchor="ctr"/>
          <a:lstStyle/>
          <a:p>
            <a:endParaRPr lang="en-US"/>
          </a:p>
        </p:txBody>
      </p:sp>
      <p:grpSp>
        <p:nvGrpSpPr>
          <p:cNvPr id="2" name="Group 5"/>
          <p:cNvGrpSpPr>
            <a:grpSpLocks/>
          </p:cNvGrpSpPr>
          <p:nvPr/>
        </p:nvGrpSpPr>
        <p:grpSpPr bwMode="auto">
          <a:xfrm>
            <a:off x="1828800" y="1295401"/>
            <a:ext cx="1844966" cy="2170217"/>
            <a:chOff x="277" y="1164"/>
            <a:chExt cx="1149" cy="1345"/>
          </a:xfrm>
        </p:grpSpPr>
        <p:sp>
          <p:nvSpPr>
            <p:cNvPr id="39979" name="Rectangle 6"/>
            <p:cNvSpPr>
              <a:spLocks noChangeArrowheads="1"/>
            </p:cNvSpPr>
            <p:nvPr/>
          </p:nvSpPr>
          <p:spPr bwMode="auto">
            <a:xfrm>
              <a:off x="277" y="1421"/>
              <a:ext cx="1149" cy="1088"/>
            </a:xfrm>
            <a:prstGeom prst="rect">
              <a:avLst/>
            </a:prstGeom>
            <a:solidFill>
              <a:srgbClr val="00FF99"/>
            </a:solidFill>
            <a:ln w="9525">
              <a:solidFill>
                <a:schemeClr val="tx1"/>
              </a:solidFill>
              <a:miter lim="800000"/>
              <a:headEnd/>
              <a:tailEnd/>
            </a:ln>
          </p:spPr>
          <p:txBody>
            <a:bodyPr wrap="none" lIns="92075" tIns="46038" rIns="92075" bIns="46038">
              <a:spAutoFit/>
            </a:bodyPr>
            <a:lstStyle/>
            <a:p>
              <a:pPr>
                <a:spcBef>
                  <a:spcPct val="0"/>
                </a:spcBef>
              </a:pPr>
              <a:r>
                <a:rPr lang="en-US"/>
                <a:t>time_key</a:t>
              </a:r>
            </a:p>
            <a:p>
              <a:pPr>
                <a:spcBef>
                  <a:spcPct val="0"/>
                </a:spcBef>
              </a:pPr>
              <a:r>
                <a:rPr lang="en-US"/>
                <a:t>day</a:t>
              </a:r>
            </a:p>
            <a:p>
              <a:pPr>
                <a:spcBef>
                  <a:spcPct val="0"/>
                </a:spcBef>
              </a:pPr>
              <a:r>
                <a:rPr lang="en-US"/>
                <a:t>day_of_the_week</a:t>
              </a:r>
            </a:p>
            <a:p>
              <a:pPr>
                <a:spcBef>
                  <a:spcPct val="0"/>
                </a:spcBef>
              </a:pPr>
              <a:r>
                <a:rPr lang="en-US"/>
                <a:t>month</a:t>
              </a:r>
            </a:p>
            <a:p>
              <a:pPr>
                <a:spcBef>
                  <a:spcPct val="0"/>
                </a:spcBef>
              </a:pPr>
              <a:r>
                <a:rPr lang="en-US"/>
                <a:t>quarter</a:t>
              </a:r>
            </a:p>
            <a:p>
              <a:pPr>
                <a:spcBef>
                  <a:spcPct val="0"/>
                </a:spcBef>
              </a:pPr>
              <a:r>
                <a:rPr lang="en-US"/>
                <a:t>year</a:t>
              </a:r>
            </a:p>
          </p:txBody>
        </p:sp>
        <p:sp>
          <p:nvSpPr>
            <p:cNvPr id="39980" name="Rectangle 7"/>
            <p:cNvSpPr>
              <a:spLocks noChangeArrowheads="1"/>
            </p:cNvSpPr>
            <p:nvPr/>
          </p:nvSpPr>
          <p:spPr bwMode="auto">
            <a:xfrm>
              <a:off x="277" y="1164"/>
              <a:ext cx="379" cy="229"/>
            </a:xfrm>
            <a:prstGeom prst="rect">
              <a:avLst/>
            </a:prstGeom>
            <a:solidFill>
              <a:srgbClr val="00FF99"/>
            </a:solidFill>
            <a:ln w="9525">
              <a:solidFill>
                <a:schemeClr val="tx1"/>
              </a:solidFill>
              <a:miter lim="800000"/>
              <a:headEnd/>
              <a:tailEnd/>
            </a:ln>
          </p:spPr>
          <p:txBody>
            <a:bodyPr wrap="none" lIns="92075" tIns="46038" rIns="92075" bIns="46038">
              <a:spAutoFit/>
            </a:bodyPr>
            <a:lstStyle/>
            <a:p>
              <a:pPr>
                <a:spcBef>
                  <a:spcPct val="0"/>
                </a:spcBef>
              </a:pPr>
              <a:r>
                <a:rPr lang="en-US"/>
                <a:t>time</a:t>
              </a:r>
            </a:p>
          </p:txBody>
        </p:sp>
      </p:grpSp>
      <p:grpSp>
        <p:nvGrpSpPr>
          <p:cNvPr id="3" name="Group 8"/>
          <p:cNvGrpSpPr>
            <a:grpSpLocks/>
          </p:cNvGrpSpPr>
          <p:nvPr/>
        </p:nvGrpSpPr>
        <p:grpSpPr bwMode="auto">
          <a:xfrm>
            <a:off x="8128001" y="3867151"/>
            <a:ext cx="1956321" cy="1887590"/>
            <a:chOff x="684" y="2196"/>
            <a:chExt cx="1219" cy="1170"/>
          </a:xfrm>
        </p:grpSpPr>
        <p:sp>
          <p:nvSpPr>
            <p:cNvPr id="39977" name="Rectangle 9"/>
            <p:cNvSpPr>
              <a:spLocks noChangeArrowheads="1"/>
            </p:cNvSpPr>
            <p:nvPr/>
          </p:nvSpPr>
          <p:spPr bwMode="auto">
            <a:xfrm>
              <a:off x="684" y="2450"/>
              <a:ext cx="1219" cy="916"/>
            </a:xfrm>
            <a:prstGeom prst="rect">
              <a:avLst/>
            </a:prstGeom>
            <a:solidFill>
              <a:srgbClr val="FFFF99"/>
            </a:solidFill>
            <a:ln w="9525">
              <a:solidFill>
                <a:schemeClr val="tx1"/>
              </a:solidFill>
              <a:miter lim="800000"/>
              <a:headEnd/>
              <a:tailEnd/>
            </a:ln>
          </p:spPr>
          <p:txBody>
            <a:bodyPr wrap="none" lIns="92075" tIns="46038" rIns="92075" bIns="46038">
              <a:spAutoFit/>
            </a:bodyPr>
            <a:lstStyle/>
            <a:p>
              <a:pPr>
                <a:spcBef>
                  <a:spcPct val="0"/>
                </a:spcBef>
              </a:pPr>
              <a:r>
                <a:rPr lang="en-US"/>
                <a:t>location_key</a:t>
              </a:r>
            </a:p>
            <a:p>
              <a:pPr>
                <a:spcBef>
                  <a:spcPct val="0"/>
                </a:spcBef>
              </a:pPr>
              <a:r>
                <a:rPr lang="en-US"/>
                <a:t>street</a:t>
              </a:r>
            </a:p>
            <a:p>
              <a:pPr>
                <a:spcBef>
                  <a:spcPct val="0"/>
                </a:spcBef>
              </a:pPr>
              <a:r>
                <a:rPr lang="en-US"/>
                <a:t>city</a:t>
              </a:r>
            </a:p>
            <a:p>
              <a:pPr>
                <a:spcBef>
                  <a:spcPct val="0"/>
                </a:spcBef>
              </a:pPr>
              <a:r>
                <a:rPr lang="en-US"/>
                <a:t>province_or_street</a:t>
              </a:r>
            </a:p>
            <a:p>
              <a:pPr>
                <a:spcBef>
                  <a:spcPct val="0"/>
                </a:spcBef>
              </a:pPr>
              <a:r>
                <a:rPr lang="en-US"/>
                <a:t>country</a:t>
              </a:r>
            </a:p>
          </p:txBody>
        </p:sp>
        <p:sp>
          <p:nvSpPr>
            <p:cNvPr id="39978" name="Rectangle 10"/>
            <p:cNvSpPr>
              <a:spLocks noChangeArrowheads="1"/>
            </p:cNvSpPr>
            <p:nvPr/>
          </p:nvSpPr>
          <p:spPr bwMode="auto">
            <a:xfrm>
              <a:off x="684" y="2196"/>
              <a:ext cx="578" cy="229"/>
            </a:xfrm>
            <a:prstGeom prst="rect">
              <a:avLst/>
            </a:prstGeom>
            <a:solidFill>
              <a:srgbClr val="FFFF99"/>
            </a:solidFill>
            <a:ln w="9525">
              <a:solidFill>
                <a:schemeClr val="tx1"/>
              </a:solidFill>
              <a:miter lim="800000"/>
              <a:headEnd/>
              <a:tailEnd/>
            </a:ln>
          </p:spPr>
          <p:txBody>
            <a:bodyPr wrap="none" lIns="92075" tIns="46038" rIns="92075" bIns="46038">
              <a:spAutoFit/>
            </a:bodyPr>
            <a:lstStyle/>
            <a:p>
              <a:pPr>
                <a:spcBef>
                  <a:spcPct val="0"/>
                </a:spcBef>
              </a:pPr>
              <a:r>
                <a:rPr lang="en-US" dirty="0"/>
                <a:t>location</a:t>
              </a:r>
            </a:p>
          </p:txBody>
        </p:sp>
      </p:grpSp>
      <p:sp>
        <p:nvSpPr>
          <p:cNvPr id="39943" name="Rectangle 11"/>
          <p:cNvSpPr>
            <a:spLocks noChangeArrowheads="1"/>
          </p:cNvSpPr>
          <p:nvPr/>
        </p:nvSpPr>
        <p:spPr bwMode="auto">
          <a:xfrm>
            <a:off x="4975225" y="2279650"/>
            <a:ext cx="1630062" cy="369974"/>
          </a:xfrm>
          <a:prstGeom prst="rect">
            <a:avLst/>
          </a:prstGeom>
          <a:noFill/>
          <a:ln w="9525">
            <a:noFill/>
            <a:miter lim="800000"/>
            <a:headEnd/>
            <a:tailEnd/>
          </a:ln>
        </p:spPr>
        <p:txBody>
          <a:bodyPr wrap="none" lIns="92075" tIns="46038" rIns="92075" bIns="46038">
            <a:spAutoFit/>
          </a:bodyPr>
          <a:lstStyle/>
          <a:p>
            <a:pPr>
              <a:spcBef>
                <a:spcPct val="0"/>
              </a:spcBef>
            </a:pPr>
            <a:r>
              <a:rPr lang="en-US"/>
              <a:t>Sales Fact Table</a:t>
            </a:r>
          </a:p>
        </p:txBody>
      </p:sp>
      <p:sp>
        <p:nvSpPr>
          <p:cNvPr id="39944" name="Rectangle 12"/>
          <p:cNvSpPr>
            <a:spLocks noChangeArrowheads="1"/>
          </p:cNvSpPr>
          <p:nvPr/>
        </p:nvSpPr>
        <p:spPr bwMode="auto">
          <a:xfrm>
            <a:off x="5072064" y="2697164"/>
            <a:ext cx="2065337" cy="452437"/>
          </a:xfrm>
          <a:prstGeom prst="rect">
            <a:avLst/>
          </a:prstGeom>
          <a:noFill/>
          <a:ln w="12700">
            <a:solidFill>
              <a:schemeClr val="tx1"/>
            </a:solidFill>
            <a:miter lim="800000"/>
            <a:headEnd/>
            <a:tailEnd/>
          </a:ln>
        </p:spPr>
        <p:txBody>
          <a:bodyPr wrap="none" anchor="ctr"/>
          <a:lstStyle/>
          <a:p>
            <a:endParaRPr lang="en-US"/>
          </a:p>
        </p:txBody>
      </p:sp>
      <p:sp>
        <p:nvSpPr>
          <p:cNvPr id="39945" name="Rectangle 13"/>
          <p:cNvSpPr>
            <a:spLocks noChangeArrowheads="1"/>
          </p:cNvSpPr>
          <p:nvPr/>
        </p:nvSpPr>
        <p:spPr bwMode="auto">
          <a:xfrm>
            <a:off x="5105400" y="2743200"/>
            <a:ext cx="2057400" cy="369974"/>
          </a:xfrm>
          <a:prstGeom prst="rect">
            <a:avLst/>
          </a:prstGeom>
          <a:solidFill>
            <a:srgbClr val="00FF99"/>
          </a:solidFill>
          <a:ln w="9525">
            <a:noFill/>
            <a:miter lim="800000"/>
            <a:headEnd/>
            <a:tailEnd/>
          </a:ln>
        </p:spPr>
        <p:txBody>
          <a:bodyPr lIns="92075" tIns="46038" rIns="92075" bIns="46038">
            <a:spAutoFit/>
          </a:bodyPr>
          <a:lstStyle/>
          <a:p>
            <a:pPr algn="ctr">
              <a:spcBef>
                <a:spcPct val="0"/>
              </a:spcBef>
            </a:pPr>
            <a:r>
              <a:rPr lang="en-US"/>
              <a:t>           time_key</a:t>
            </a:r>
          </a:p>
        </p:txBody>
      </p:sp>
      <p:sp>
        <p:nvSpPr>
          <p:cNvPr id="39946" name="Rectangle 14"/>
          <p:cNvSpPr>
            <a:spLocks noChangeArrowheads="1"/>
          </p:cNvSpPr>
          <p:nvPr/>
        </p:nvSpPr>
        <p:spPr bwMode="auto">
          <a:xfrm>
            <a:off x="5106988" y="3192463"/>
            <a:ext cx="1769652" cy="369974"/>
          </a:xfrm>
          <a:prstGeom prst="rect">
            <a:avLst/>
          </a:prstGeom>
          <a:solidFill>
            <a:srgbClr val="FFCC99"/>
          </a:solidFill>
          <a:ln w="9525">
            <a:noFill/>
            <a:miter lim="800000"/>
            <a:headEnd/>
            <a:tailEnd/>
          </a:ln>
        </p:spPr>
        <p:txBody>
          <a:bodyPr wrap="none" lIns="92075" tIns="46038" rIns="92075" bIns="46038">
            <a:spAutoFit/>
          </a:bodyPr>
          <a:lstStyle/>
          <a:p>
            <a:pPr>
              <a:spcBef>
                <a:spcPct val="0"/>
              </a:spcBef>
            </a:pPr>
            <a:r>
              <a:rPr lang="en-US"/>
              <a:t>              item_key</a:t>
            </a:r>
          </a:p>
        </p:txBody>
      </p:sp>
      <p:sp>
        <p:nvSpPr>
          <p:cNvPr id="39947" name="Rectangle 15"/>
          <p:cNvSpPr>
            <a:spLocks noChangeArrowheads="1"/>
          </p:cNvSpPr>
          <p:nvPr/>
        </p:nvSpPr>
        <p:spPr bwMode="auto">
          <a:xfrm>
            <a:off x="5072064" y="3627438"/>
            <a:ext cx="2065337" cy="450850"/>
          </a:xfrm>
          <a:prstGeom prst="rect">
            <a:avLst/>
          </a:prstGeom>
          <a:noFill/>
          <a:ln w="12700">
            <a:solidFill>
              <a:schemeClr val="tx1"/>
            </a:solidFill>
            <a:miter lim="800000"/>
            <a:headEnd/>
            <a:tailEnd/>
          </a:ln>
        </p:spPr>
        <p:txBody>
          <a:bodyPr wrap="none" anchor="ctr"/>
          <a:lstStyle/>
          <a:p>
            <a:endParaRPr lang="en-US"/>
          </a:p>
        </p:txBody>
      </p:sp>
      <p:sp>
        <p:nvSpPr>
          <p:cNvPr id="39948" name="Rectangle 16"/>
          <p:cNvSpPr>
            <a:spLocks noChangeArrowheads="1"/>
          </p:cNvSpPr>
          <p:nvPr/>
        </p:nvSpPr>
        <p:spPr bwMode="auto">
          <a:xfrm>
            <a:off x="5106989" y="3638550"/>
            <a:ext cx="1833131" cy="369974"/>
          </a:xfrm>
          <a:prstGeom prst="rect">
            <a:avLst/>
          </a:prstGeom>
          <a:solidFill>
            <a:srgbClr val="CCECFF"/>
          </a:solidFill>
          <a:ln w="9525">
            <a:noFill/>
            <a:miter lim="800000"/>
            <a:headEnd/>
            <a:tailEnd/>
          </a:ln>
        </p:spPr>
        <p:txBody>
          <a:bodyPr wrap="none" lIns="92075" tIns="46038" rIns="92075" bIns="46038">
            <a:spAutoFit/>
          </a:bodyPr>
          <a:lstStyle/>
          <a:p>
            <a:pPr>
              <a:spcBef>
                <a:spcPct val="0"/>
              </a:spcBef>
            </a:pPr>
            <a:r>
              <a:rPr lang="en-US"/>
              <a:t>           branch_key</a:t>
            </a:r>
          </a:p>
        </p:txBody>
      </p:sp>
      <p:sp>
        <p:nvSpPr>
          <p:cNvPr id="39949" name="Rectangle 17"/>
          <p:cNvSpPr>
            <a:spLocks noChangeArrowheads="1"/>
          </p:cNvSpPr>
          <p:nvPr/>
        </p:nvSpPr>
        <p:spPr bwMode="auto">
          <a:xfrm>
            <a:off x="5072064" y="4090989"/>
            <a:ext cx="2065337" cy="452437"/>
          </a:xfrm>
          <a:prstGeom prst="rect">
            <a:avLst/>
          </a:prstGeom>
          <a:noFill/>
          <a:ln w="12700">
            <a:solidFill>
              <a:schemeClr val="tx1"/>
            </a:solidFill>
            <a:miter lim="800000"/>
            <a:headEnd/>
            <a:tailEnd/>
          </a:ln>
        </p:spPr>
        <p:txBody>
          <a:bodyPr wrap="none" anchor="ctr"/>
          <a:lstStyle/>
          <a:p>
            <a:endParaRPr lang="en-US"/>
          </a:p>
        </p:txBody>
      </p:sp>
      <p:sp>
        <p:nvSpPr>
          <p:cNvPr id="39950" name="Rectangle 18"/>
          <p:cNvSpPr>
            <a:spLocks noChangeArrowheads="1"/>
          </p:cNvSpPr>
          <p:nvPr/>
        </p:nvSpPr>
        <p:spPr bwMode="auto">
          <a:xfrm>
            <a:off x="5105401" y="4114800"/>
            <a:ext cx="1825115" cy="369974"/>
          </a:xfrm>
          <a:prstGeom prst="rect">
            <a:avLst/>
          </a:prstGeom>
          <a:solidFill>
            <a:srgbClr val="FFFF99"/>
          </a:solidFill>
          <a:ln w="9525">
            <a:noFill/>
            <a:miter lim="800000"/>
            <a:headEnd/>
            <a:tailEnd/>
          </a:ln>
        </p:spPr>
        <p:txBody>
          <a:bodyPr wrap="none" lIns="92075" tIns="46038" rIns="92075" bIns="46038">
            <a:spAutoFit/>
          </a:bodyPr>
          <a:lstStyle/>
          <a:p>
            <a:pPr>
              <a:spcBef>
                <a:spcPct val="0"/>
              </a:spcBef>
            </a:pPr>
            <a:r>
              <a:rPr lang="en-US"/>
              <a:t>         location_key</a:t>
            </a:r>
          </a:p>
        </p:txBody>
      </p:sp>
      <p:sp>
        <p:nvSpPr>
          <p:cNvPr id="39951" name="Rectangle 19"/>
          <p:cNvSpPr>
            <a:spLocks noChangeArrowheads="1"/>
          </p:cNvSpPr>
          <p:nvPr/>
        </p:nvSpPr>
        <p:spPr bwMode="auto">
          <a:xfrm>
            <a:off x="5072064" y="4556125"/>
            <a:ext cx="2065337" cy="452438"/>
          </a:xfrm>
          <a:prstGeom prst="rect">
            <a:avLst/>
          </a:prstGeom>
          <a:noFill/>
          <a:ln w="12700">
            <a:solidFill>
              <a:schemeClr val="tx1"/>
            </a:solidFill>
            <a:miter lim="800000"/>
            <a:headEnd/>
            <a:tailEnd/>
          </a:ln>
        </p:spPr>
        <p:txBody>
          <a:bodyPr wrap="none" anchor="ctr"/>
          <a:lstStyle/>
          <a:p>
            <a:endParaRPr lang="en-US"/>
          </a:p>
        </p:txBody>
      </p:sp>
      <p:sp>
        <p:nvSpPr>
          <p:cNvPr id="39952" name="Rectangle 20"/>
          <p:cNvSpPr>
            <a:spLocks noChangeArrowheads="1"/>
          </p:cNvSpPr>
          <p:nvPr/>
        </p:nvSpPr>
        <p:spPr bwMode="auto">
          <a:xfrm>
            <a:off x="5106989" y="4606925"/>
            <a:ext cx="1774525" cy="369974"/>
          </a:xfrm>
          <a:prstGeom prst="rect">
            <a:avLst/>
          </a:prstGeom>
          <a:solidFill>
            <a:srgbClr val="FF99CC"/>
          </a:solidFill>
          <a:ln w="9525">
            <a:noFill/>
            <a:miter lim="800000"/>
            <a:headEnd/>
            <a:tailEnd/>
          </a:ln>
        </p:spPr>
        <p:txBody>
          <a:bodyPr wrap="none" lIns="92075" tIns="46038" rIns="92075" bIns="46038">
            <a:spAutoFit/>
          </a:bodyPr>
          <a:lstStyle/>
          <a:p>
            <a:pPr>
              <a:spcBef>
                <a:spcPct val="0"/>
              </a:spcBef>
            </a:pPr>
            <a:r>
              <a:rPr lang="en-US"/>
              <a:t>            units_sold</a:t>
            </a:r>
          </a:p>
        </p:txBody>
      </p:sp>
      <p:sp>
        <p:nvSpPr>
          <p:cNvPr id="39953" name="Rectangle 21"/>
          <p:cNvSpPr>
            <a:spLocks noChangeArrowheads="1"/>
          </p:cNvSpPr>
          <p:nvPr/>
        </p:nvSpPr>
        <p:spPr bwMode="auto">
          <a:xfrm>
            <a:off x="5072064" y="5021263"/>
            <a:ext cx="2065337" cy="450850"/>
          </a:xfrm>
          <a:prstGeom prst="rect">
            <a:avLst/>
          </a:prstGeom>
          <a:noFill/>
          <a:ln w="12700">
            <a:solidFill>
              <a:schemeClr val="tx1"/>
            </a:solidFill>
            <a:miter lim="800000"/>
            <a:headEnd/>
            <a:tailEnd/>
          </a:ln>
        </p:spPr>
        <p:txBody>
          <a:bodyPr wrap="none" anchor="ctr"/>
          <a:lstStyle/>
          <a:p>
            <a:endParaRPr lang="en-US"/>
          </a:p>
        </p:txBody>
      </p:sp>
      <p:sp>
        <p:nvSpPr>
          <p:cNvPr id="39954" name="Rectangle 22"/>
          <p:cNvSpPr>
            <a:spLocks noChangeArrowheads="1"/>
          </p:cNvSpPr>
          <p:nvPr/>
        </p:nvSpPr>
        <p:spPr bwMode="auto">
          <a:xfrm>
            <a:off x="5106988" y="5051425"/>
            <a:ext cx="1776448" cy="369974"/>
          </a:xfrm>
          <a:prstGeom prst="rect">
            <a:avLst/>
          </a:prstGeom>
          <a:solidFill>
            <a:srgbClr val="FF99CC"/>
          </a:solidFill>
          <a:ln w="9525">
            <a:noFill/>
            <a:miter lim="800000"/>
            <a:headEnd/>
            <a:tailEnd/>
          </a:ln>
        </p:spPr>
        <p:txBody>
          <a:bodyPr wrap="none" lIns="92075" tIns="46038" rIns="92075" bIns="46038">
            <a:spAutoFit/>
          </a:bodyPr>
          <a:lstStyle/>
          <a:p>
            <a:pPr>
              <a:spcBef>
                <a:spcPct val="0"/>
              </a:spcBef>
            </a:pPr>
            <a:r>
              <a:rPr lang="en-US"/>
              <a:t>         dollars_sold</a:t>
            </a:r>
          </a:p>
        </p:txBody>
      </p:sp>
      <p:sp>
        <p:nvSpPr>
          <p:cNvPr id="39955" name="Rectangle 23"/>
          <p:cNvSpPr>
            <a:spLocks noChangeArrowheads="1"/>
          </p:cNvSpPr>
          <p:nvPr/>
        </p:nvSpPr>
        <p:spPr bwMode="auto">
          <a:xfrm>
            <a:off x="5072064" y="5486400"/>
            <a:ext cx="2065337" cy="450850"/>
          </a:xfrm>
          <a:prstGeom prst="rect">
            <a:avLst/>
          </a:prstGeom>
          <a:noFill/>
          <a:ln w="12700">
            <a:solidFill>
              <a:schemeClr val="tx1"/>
            </a:solidFill>
            <a:miter lim="800000"/>
            <a:headEnd/>
            <a:tailEnd/>
          </a:ln>
        </p:spPr>
        <p:txBody>
          <a:bodyPr wrap="none" anchor="ctr"/>
          <a:lstStyle/>
          <a:p>
            <a:endParaRPr lang="en-US"/>
          </a:p>
        </p:txBody>
      </p:sp>
      <p:sp>
        <p:nvSpPr>
          <p:cNvPr id="39956" name="Rectangle 24"/>
          <p:cNvSpPr>
            <a:spLocks noChangeArrowheads="1"/>
          </p:cNvSpPr>
          <p:nvPr/>
        </p:nvSpPr>
        <p:spPr bwMode="auto">
          <a:xfrm>
            <a:off x="5087938" y="5497513"/>
            <a:ext cx="1754326" cy="369974"/>
          </a:xfrm>
          <a:prstGeom prst="rect">
            <a:avLst/>
          </a:prstGeom>
          <a:solidFill>
            <a:srgbClr val="FF99CC"/>
          </a:solidFill>
          <a:ln w="9525">
            <a:noFill/>
            <a:miter lim="800000"/>
            <a:headEnd/>
            <a:tailEnd/>
          </a:ln>
        </p:spPr>
        <p:txBody>
          <a:bodyPr wrap="none" lIns="92075" tIns="46038" rIns="92075" bIns="46038">
            <a:spAutoFit/>
          </a:bodyPr>
          <a:lstStyle/>
          <a:p>
            <a:pPr>
              <a:spcBef>
                <a:spcPct val="0"/>
              </a:spcBef>
            </a:pPr>
            <a:r>
              <a:rPr lang="en-US"/>
              <a:t>             avg_sales</a:t>
            </a:r>
          </a:p>
        </p:txBody>
      </p:sp>
      <p:sp>
        <p:nvSpPr>
          <p:cNvPr id="39957" name="Rectangle 25"/>
          <p:cNvSpPr>
            <a:spLocks noChangeArrowheads="1"/>
          </p:cNvSpPr>
          <p:nvPr/>
        </p:nvSpPr>
        <p:spPr bwMode="auto">
          <a:xfrm>
            <a:off x="3581400" y="5867400"/>
            <a:ext cx="1219200" cy="369974"/>
          </a:xfrm>
          <a:prstGeom prst="rect">
            <a:avLst/>
          </a:prstGeom>
          <a:noFill/>
          <a:ln w="9525">
            <a:noFill/>
            <a:miter lim="800000"/>
            <a:headEnd/>
            <a:tailEnd/>
          </a:ln>
        </p:spPr>
        <p:txBody>
          <a:bodyPr lIns="92075" tIns="46038" rIns="92075" bIns="46038">
            <a:spAutoFit/>
          </a:bodyPr>
          <a:lstStyle/>
          <a:p>
            <a:r>
              <a:rPr lang="en-US"/>
              <a:t>Measures</a:t>
            </a:r>
          </a:p>
        </p:txBody>
      </p:sp>
      <p:sp>
        <p:nvSpPr>
          <p:cNvPr id="39958" name="Line 26"/>
          <p:cNvSpPr>
            <a:spLocks noChangeShapeType="1"/>
          </p:cNvSpPr>
          <p:nvPr/>
        </p:nvSpPr>
        <p:spPr bwMode="auto">
          <a:xfrm flipV="1">
            <a:off x="4295775" y="4781550"/>
            <a:ext cx="769938" cy="11430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9959" name="Line 27"/>
          <p:cNvSpPr>
            <a:spLocks noChangeShapeType="1"/>
          </p:cNvSpPr>
          <p:nvPr/>
        </p:nvSpPr>
        <p:spPr bwMode="auto">
          <a:xfrm flipV="1">
            <a:off x="4276725" y="5324476"/>
            <a:ext cx="788988" cy="56197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9960" name="Line 28"/>
          <p:cNvSpPr>
            <a:spLocks noChangeShapeType="1"/>
          </p:cNvSpPr>
          <p:nvPr/>
        </p:nvSpPr>
        <p:spPr bwMode="auto">
          <a:xfrm flipV="1">
            <a:off x="4276726" y="5692776"/>
            <a:ext cx="904875" cy="19367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9961" name="Line 29"/>
          <p:cNvSpPr>
            <a:spLocks noChangeShapeType="1"/>
          </p:cNvSpPr>
          <p:nvPr/>
        </p:nvSpPr>
        <p:spPr bwMode="auto">
          <a:xfrm flipH="1">
            <a:off x="3852863" y="3949701"/>
            <a:ext cx="1193800" cy="735013"/>
          </a:xfrm>
          <a:prstGeom prst="line">
            <a:avLst/>
          </a:prstGeom>
          <a:noFill/>
          <a:ln w="50800">
            <a:solidFill>
              <a:schemeClr val="tx1"/>
            </a:solidFill>
            <a:prstDash val="sysDot"/>
            <a:round/>
            <a:headEnd type="none" w="sm" len="sm"/>
            <a:tailEnd type="triangle" w="med" len="med"/>
          </a:ln>
        </p:spPr>
        <p:txBody>
          <a:bodyPr wrap="none" anchor="ctr"/>
          <a:lstStyle/>
          <a:p>
            <a:endParaRPr lang="en-US"/>
          </a:p>
        </p:txBody>
      </p:sp>
      <p:sp>
        <p:nvSpPr>
          <p:cNvPr id="39962" name="Line 30"/>
          <p:cNvSpPr>
            <a:spLocks noChangeShapeType="1"/>
          </p:cNvSpPr>
          <p:nvPr/>
        </p:nvSpPr>
        <p:spPr bwMode="auto">
          <a:xfrm flipH="1" flipV="1">
            <a:off x="3657601" y="2514601"/>
            <a:ext cx="1446213" cy="485775"/>
          </a:xfrm>
          <a:prstGeom prst="line">
            <a:avLst/>
          </a:prstGeom>
          <a:noFill/>
          <a:ln w="50800">
            <a:solidFill>
              <a:schemeClr val="tx1"/>
            </a:solidFill>
            <a:prstDash val="sysDot"/>
            <a:round/>
            <a:headEnd type="none" w="sm" len="sm"/>
            <a:tailEnd type="triangle" w="sm" len="sm"/>
          </a:ln>
        </p:spPr>
        <p:txBody>
          <a:bodyPr wrap="none" anchor="ctr"/>
          <a:lstStyle/>
          <a:p>
            <a:endParaRPr lang="en-US"/>
          </a:p>
        </p:txBody>
      </p:sp>
      <p:sp>
        <p:nvSpPr>
          <p:cNvPr id="39963" name="Line 31"/>
          <p:cNvSpPr>
            <a:spLocks noChangeShapeType="1"/>
          </p:cNvSpPr>
          <p:nvPr/>
        </p:nvSpPr>
        <p:spPr bwMode="auto">
          <a:xfrm>
            <a:off x="7104063" y="4356100"/>
            <a:ext cx="1039812" cy="387350"/>
          </a:xfrm>
          <a:prstGeom prst="line">
            <a:avLst/>
          </a:prstGeom>
          <a:noFill/>
          <a:ln w="50800">
            <a:solidFill>
              <a:schemeClr val="tx1"/>
            </a:solidFill>
            <a:prstDash val="sysDot"/>
            <a:round/>
            <a:headEnd type="none" w="sm" len="sm"/>
            <a:tailEnd type="triangle" w="med" len="med"/>
          </a:ln>
        </p:spPr>
        <p:txBody>
          <a:bodyPr wrap="none" anchor="ctr"/>
          <a:lstStyle/>
          <a:p>
            <a:endParaRPr lang="en-US"/>
          </a:p>
        </p:txBody>
      </p:sp>
      <p:sp>
        <p:nvSpPr>
          <p:cNvPr id="39964" name="Line 32"/>
          <p:cNvSpPr>
            <a:spLocks noChangeShapeType="1"/>
          </p:cNvSpPr>
          <p:nvPr/>
        </p:nvSpPr>
        <p:spPr bwMode="auto">
          <a:xfrm flipV="1">
            <a:off x="7104063" y="2709863"/>
            <a:ext cx="1077912" cy="677862"/>
          </a:xfrm>
          <a:prstGeom prst="line">
            <a:avLst/>
          </a:prstGeom>
          <a:noFill/>
          <a:ln w="50800">
            <a:solidFill>
              <a:schemeClr val="tx1"/>
            </a:solidFill>
            <a:prstDash val="sysDot"/>
            <a:round/>
            <a:headEnd type="none" w="sm" len="sm"/>
            <a:tailEnd type="triangle" w="med" len="med"/>
          </a:ln>
        </p:spPr>
        <p:txBody>
          <a:bodyPr wrap="none" anchor="ctr"/>
          <a:lstStyle/>
          <a:p>
            <a:endParaRPr lang="en-US"/>
          </a:p>
        </p:txBody>
      </p:sp>
      <p:grpSp>
        <p:nvGrpSpPr>
          <p:cNvPr id="4" name="Group 33"/>
          <p:cNvGrpSpPr>
            <a:grpSpLocks/>
          </p:cNvGrpSpPr>
          <p:nvPr/>
        </p:nvGrpSpPr>
        <p:grpSpPr bwMode="auto">
          <a:xfrm>
            <a:off x="8134352" y="1601813"/>
            <a:ext cx="1459143" cy="1925638"/>
            <a:chOff x="3796" y="984"/>
            <a:chExt cx="909" cy="1194"/>
          </a:xfrm>
        </p:grpSpPr>
        <p:sp>
          <p:nvSpPr>
            <p:cNvPr id="39975" name="Rectangle 34"/>
            <p:cNvSpPr>
              <a:spLocks noChangeArrowheads="1"/>
            </p:cNvSpPr>
            <p:nvPr/>
          </p:nvSpPr>
          <p:spPr bwMode="auto">
            <a:xfrm>
              <a:off x="3796" y="1262"/>
              <a:ext cx="909" cy="916"/>
            </a:xfrm>
            <a:prstGeom prst="rect">
              <a:avLst/>
            </a:prstGeom>
            <a:solidFill>
              <a:srgbClr val="FFCC99"/>
            </a:solidFill>
            <a:ln w="9525">
              <a:solidFill>
                <a:schemeClr val="tx1"/>
              </a:solidFill>
              <a:miter lim="800000"/>
              <a:headEnd/>
              <a:tailEnd/>
            </a:ln>
          </p:spPr>
          <p:txBody>
            <a:bodyPr wrap="none" lIns="92075" tIns="46038" rIns="92075" bIns="46038">
              <a:spAutoFit/>
            </a:bodyPr>
            <a:lstStyle/>
            <a:p>
              <a:pPr>
                <a:spcBef>
                  <a:spcPct val="0"/>
                </a:spcBef>
              </a:pPr>
              <a:r>
                <a:rPr lang="en-US"/>
                <a:t>item_key</a:t>
              </a:r>
            </a:p>
            <a:p>
              <a:pPr>
                <a:spcBef>
                  <a:spcPct val="0"/>
                </a:spcBef>
              </a:pPr>
              <a:r>
                <a:rPr lang="en-US"/>
                <a:t>item_name</a:t>
              </a:r>
            </a:p>
            <a:p>
              <a:pPr>
                <a:spcBef>
                  <a:spcPct val="0"/>
                </a:spcBef>
              </a:pPr>
              <a:r>
                <a:rPr lang="en-US"/>
                <a:t>brand</a:t>
              </a:r>
            </a:p>
            <a:p>
              <a:pPr>
                <a:spcBef>
                  <a:spcPct val="0"/>
                </a:spcBef>
              </a:pPr>
              <a:r>
                <a:rPr lang="en-US"/>
                <a:t>type</a:t>
              </a:r>
            </a:p>
            <a:p>
              <a:pPr>
                <a:spcBef>
                  <a:spcPct val="0"/>
                </a:spcBef>
              </a:pPr>
              <a:r>
                <a:rPr lang="en-US"/>
                <a:t>supplier_type</a:t>
              </a:r>
            </a:p>
          </p:txBody>
        </p:sp>
        <p:sp>
          <p:nvSpPr>
            <p:cNvPr id="39976" name="Text Box 35"/>
            <p:cNvSpPr txBox="1">
              <a:spLocks noChangeArrowheads="1"/>
            </p:cNvSpPr>
            <p:nvPr/>
          </p:nvSpPr>
          <p:spPr bwMode="auto">
            <a:xfrm>
              <a:off x="3922" y="984"/>
              <a:ext cx="465" cy="286"/>
            </a:xfrm>
            <a:prstGeom prst="rect">
              <a:avLst/>
            </a:prstGeom>
            <a:solidFill>
              <a:srgbClr val="FFCC99"/>
            </a:solidFill>
            <a:ln w="9525">
              <a:solidFill>
                <a:schemeClr val="tx1"/>
              </a:solidFill>
              <a:miter lim="800000"/>
              <a:headEnd/>
              <a:tailEnd/>
            </a:ln>
          </p:spPr>
          <p:txBody>
            <a:bodyPr wrap="none" anchor="ctr">
              <a:spAutoFit/>
            </a:bodyPr>
            <a:lstStyle/>
            <a:p>
              <a:pPr algn="ctr">
                <a:spcBef>
                  <a:spcPct val="0"/>
                </a:spcBef>
              </a:pPr>
              <a:r>
                <a:rPr lang="en-US" sz="2400"/>
                <a:t>item</a:t>
              </a:r>
            </a:p>
          </p:txBody>
        </p:sp>
      </p:grpSp>
      <p:grpSp>
        <p:nvGrpSpPr>
          <p:cNvPr id="5" name="Group 36"/>
          <p:cNvGrpSpPr>
            <a:grpSpLocks/>
          </p:cNvGrpSpPr>
          <p:nvPr/>
        </p:nvGrpSpPr>
        <p:grpSpPr bwMode="auto">
          <a:xfrm>
            <a:off x="2354160" y="3886201"/>
            <a:ext cx="1561162" cy="1392212"/>
            <a:chOff x="3839" y="2426"/>
            <a:chExt cx="971" cy="863"/>
          </a:xfrm>
        </p:grpSpPr>
        <p:sp>
          <p:nvSpPr>
            <p:cNvPr id="39973" name="Rectangle 37"/>
            <p:cNvSpPr>
              <a:spLocks noChangeArrowheads="1"/>
            </p:cNvSpPr>
            <p:nvPr/>
          </p:nvSpPr>
          <p:spPr bwMode="auto">
            <a:xfrm>
              <a:off x="3896" y="2716"/>
              <a:ext cx="914" cy="573"/>
            </a:xfrm>
            <a:prstGeom prst="rect">
              <a:avLst/>
            </a:prstGeom>
            <a:solidFill>
              <a:srgbClr val="CCECFF"/>
            </a:solidFill>
            <a:ln w="9525">
              <a:solidFill>
                <a:schemeClr val="tx1"/>
              </a:solidFill>
              <a:miter lim="800000"/>
              <a:headEnd/>
              <a:tailEnd/>
            </a:ln>
          </p:spPr>
          <p:txBody>
            <a:bodyPr wrap="none" lIns="92075" tIns="46038" rIns="92075" bIns="46038">
              <a:spAutoFit/>
            </a:bodyPr>
            <a:lstStyle/>
            <a:p>
              <a:pPr>
                <a:spcBef>
                  <a:spcPct val="0"/>
                </a:spcBef>
              </a:pPr>
              <a:r>
                <a:rPr lang="en-US"/>
                <a:t>branch_key</a:t>
              </a:r>
            </a:p>
            <a:p>
              <a:pPr>
                <a:spcBef>
                  <a:spcPct val="0"/>
                </a:spcBef>
              </a:pPr>
              <a:r>
                <a:rPr lang="en-US"/>
                <a:t>branch_name</a:t>
              </a:r>
            </a:p>
            <a:p>
              <a:pPr>
                <a:spcBef>
                  <a:spcPct val="0"/>
                </a:spcBef>
              </a:pPr>
              <a:r>
                <a:rPr lang="en-US"/>
                <a:t>branch_type</a:t>
              </a:r>
            </a:p>
          </p:txBody>
        </p:sp>
        <p:sp>
          <p:nvSpPr>
            <p:cNvPr id="39974" name="Text Box 38"/>
            <p:cNvSpPr txBox="1">
              <a:spLocks noChangeArrowheads="1"/>
            </p:cNvSpPr>
            <p:nvPr/>
          </p:nvSpPr>
          <p:spPr bwMode="auto">
            <a:xfrm>
              <a:off x="3839" y="2426"/>
              <a:ext cx="648" cy="286"/>
            </a:xfrm>
            <a:prstGeom prst="rect">
              <a:avLst/>
            </a:prstGeom>
            <a:solidFill>
              <a:srgbClr val="CCECFF"/>
            </a:solidFill>
            <a:ln w="9525">
              <a:solidFill>
                <a:schemeClr val="tx1"/>
              </a:solidFill>
              <a:miter lim="800000"/>
              <a:headEnd/>
              <a:tailEnd/>
            </a:ln>
          </p:spPr>
          <p:txBody>
            <a:bodyPr wrap="none">
              <a:spAutoFit/>
            </a:bodyPr>
            <a:lstStyle/>
            <a:p>
              <a:pPr algn="ctr">
                <a:spcBef>
                  <a:spcPct val="0"/>
                </a:spcBef>
              </a:pPr>
              <a:r>
                <a:rPr lang="en-US" sz="2400"/>
                <a:t>branch</a:t>
              </a:r>
            </a:p>
          </p:txBody>
        </p:sp>
      </p:grpSp>
      <p:sp>
        <p:nvSpPr>
          <p:cNvPr id="39967" name="Text Box 39"/>
          <p:cNvSpPr txBox="1">
            <a:spLocks noChangeArrowheads="1"/>
          </p:cNvSpPr>
          <p:nvPr/>
        </p:nvSpPr>
        <p:spPr bwMode="auto">
          <a:xfrm>
            <a:off x="6553200" y="1752601"/>
            <a:ext cx="1593850" cy="366713"/>
          </a:xfrm>
          <a:prstGeom prst="rect">
            <a:avLst/>
          </a:prstGeom>
          <a:noFill/>
          <a:ln w="9525">
            <a:noFill/>
            <a:miter lim="800000"/>
            <a:headEnd/>
            <a:tailEnd/>
          </a:ln>
        </p:spPr>
        <p:txBody>
          <a:bodyPr wrap="none">
            <a:spAutoFit/>
          </a:bodyPr>
          <a:lstStyle/>
          <a:p>
            <a:pPr eaLnBrk="1" hangingPunct="1">
              <a:spcBef>
                <a:spcPct val="0"/>
              </a:spcBef>
            </a:pPr>
            <a:r>
              <a:rPr lang="en-US">
                <a:solidFill>
                  <a:srgbClr val="FF0000"/>
                </a:solidFill>
                <a:latin typeface="Verdana" pitchFamily="34" charset="0"/>
              </a:rPr>
              <a:t>foreign keys</a:t>
            </a:r>
          </a:p>
        </p:txBody>
      </p:sp>
      <p:grpSp>
        <p:nvGrpSpPr>
          <p:cNvPr id="6" name="Group 44"/>
          <p:cNvGrpSpPr>
            <a:grpSpLocks/>
          </p:cNvGrpSpPr>
          <p:nvPr/>
        </p:nvGrpSpPr>
        <p:grpSpPr bwMode="auto">
          <a:xfrm>
            <a:off x="6858000" y="2057400"/>
            <a:ext cx="685800" cy="2209800"/>
            <a:chOff x="3360" y="1296"/>
            <a:chExt cx="336" cy="1392"/>
          </a:xfrm>
        </p:grpSpPr>
        <p:sp>
          <p:nvSpPr>
            <p:cNvPr id="39969" name="Line 40"/>
            <p:cNvSpPr>
              <a:spLocks noChangeShapeType="1"/>
            </p:cNvSpPr>
            <p:nvPr/>
          </p:nvSpPr>
          <p:spPr bwMode="auto">
            <a:xfrm flipH="1">
              <a:off x="3360" y="1296"/>
              <a:ext cx="336" cy="528"/>
            </a:xfrm>
            <a:prstGeom prst="line">
              <a:avLst/>
            </a:prstGeom>
            <a:noFill/>
            <a:ln w="9525">
              <a:solidFill>
                <a:srgbClr val="FF0000"/>
              </a:solidFill>
              <a:round/>
              <a:headEnd/>
              <a:tailEnd/>
            </a:ln>
          </p:spPr>
          <p:txBody>
            <a:bodyPr/>
            <a:lstStyle/>
            <a:p>
              <a:endParaRPr lang="en-US"/>
            </a:p>
          </p:txBody>
        </p:sp>
        <p:sp>
          <p:nvSpPr>
            <p:cNvPr id="39970" name="Line 41"/>
            <p:cNvSpPr>
              <a:spLocks noChangeShapeType="1"/>
            </p:cNvSpPr>
            <p:nvPr/>
          </p:nvSpPr>
          <p:spPr bwMode="auto">
            <a:xfrm flipH="1">
              <a:off x="3408" y="1296"/>
              <a:ext cx="288" cy="816"/>
            </a:xfrm>
            <a:prstGeom prst="line">
              <a:avLst/>
            </a:prstGeom>
            <a:noFill/>
            <a:ln w="9525">
              <a:solidFill>
                <a:srgbClr val="FF0000"/>
              </a:solidFill>
              <a:round/>
              <a:headEnd/>
              <a:tailEnd/>
            </a:ln>
          </p:spPr>
          <p:txBody>
            <a:bodyPr lIns="92075" tIns="46038" rIns="92075" bIns="46038">
              <a:spAutoFit/>
            </a:bodyPr>
            <a:lstStyle/>
            <a:p>
              <a:endParaRPr lang="en-US"/>
            </a:p>
          </p:txBody>
        </p:sp>
        <p:sp>
          <p:nvSpPr>
            <p:cNvPr id="39971" name="Line 42"/>
            <p:cNvSpPr>
              <a:spLocks noChangeShapeType="1"/>
            </p:cNvSpPr>
            <p:nvPr/>
          </p:nvSpPr>
          <p:spPr bwMode="auto">
            <a:xfrm flipH="1">
              <a:off x="3456" y="1296"/>
              <a:ext cx="240" cy="1104"/>
            </a:xfrm>
            <a:prstGeom prst="line">
              <a:avLst/>
            </a:prstGeom>
            <a:noFill/>
            <a:ln w="9525">
              <a:solidFill>
                <a:srgbClr val="FF0000"/>
              </a:solidFill>
              <a:round/>
              <a:headEnd/>
              <a:tailEnd/>
            </a:ln>
          </p:spPr>
          <p:txBody>
            <a:bodyPr lIns="92075" tIns="46038" rIns="92075" bIns="46038">
              <a:spAutoFit/>
            </a:bodyPr>
            <a:lstStyle/>
            <a:p>
              <a:endParaRPr lang="en-US"/>
            </a:p>
          </p:txBody>
        </p:sp>
        <p:sp>
          <p:nvSpPr>
            <p:cNvPr id="39972" name="Line 43"/>
            <p:cNvSpPr>
              <a:spLocks noChangeShapeType="1"/>
            </p:cNvSpPr>
            <p:nvPr/>
          </p:nvSpPr>
          <p:spPr bwMode="auto">
            <a:xfrm flipH="1">
              <a:off x="3504" y="1296"/>
              <a:ext cx="192" cy="1392"/>
            </a:xfrm>
            <a:prstGeom prst="line">
              <a:avLst/>
            </a:prstGeom>
            <a:noFill/>
            <a:ln w="9525">
              <a:solidFill>
                <a:srgbClr val="FF0000"/>
              </a:solidFill>
              <a:round/>
              <a:headEnd/>
              <a:tailEnd/>
            </a:ln>
          </p:spPr>
          <p:txBody>
            <a:bodyPr lIns="92075" tIns="46038" rIns="92075" bIns="46038">
              <a:spAutoFit/>
            </a:bodyPr>
            <a:lstStyle/>
            <a:p>
              <a:endParaRPr lang="en-US"/>
            </a:p>
          </p:txBody>
        </p:sp>
      </p:grpSp>
    </p:spTree>
    <p:extLst>
      <p:ext uri="{BB962C8B-B14F-4D97-AF65-F5344CB8AC3E}">
        <p14:creationId xmlns:p14="http://schemas.microsoft.com/office/powerpoint/2010/main" val="76250834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4545" t="24126" r="31497" b="21927"/>
          <a:stretch/>
        </p:blipFill>
        <p:spPr>
          <a:xfrm>
            <a:off x="1141750" y="499533"/>
            <a:ext cx="9526249" cy="6258121"/>
          </a:xfrm>
          <a:prstGeom prst="rect">
            <a:avLst/>
          </a:prstGeom>
        </p:spPr>
      </p:pic>
    </p:spTree>
    <p:extLst>
      <p:ext uri="{BB962C8B-B14F-4D97-AF65-F5344CB8AC3E}">
        <p14:creationId xmlns:p14="http://schemas.microsoft.com/office/powerpoint/2010/main" val="834110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0772775" cy="705812"/>
          </a:xfrm>
        </p:spPr>
        <p:txBody>
          <a:bodyPr>
            <a:normAutofit fontScale="90000"/>
          </a:bodyPr>
          <a:lstStyle/>
          <a:p>
            <a:r>
              <a:rPr lang="en-US" b="1" dirty="0"/>
              <a:t>Snowflake </a:t>
            </a:r>
            <a:r>
              <a:rPr lang="en-US" b="1" dirty="0" smtClean="0"/>
              <a:t>schema</a:t>
            </a:r>
            <a:endParaRPr lang="en-IN" dirty="0"/>
          </a:p>
        </p:txBody>
      </p:sp>
      <p:sp>
        <p:nvSpPr>
          <p:cNvPr id="3" name="Content Placeholder 2"/>
          <p:cNvSpPr>
            <a:spLocks noGrp="1"/>
          </p:cNvSpPr>
          <p:nvPr>
            <p:ph idx="1"/>
          </p:nvPr>
        </p:nvSpPr>
        <p:spPr>
          <a:xfrm>
            <a:off x="676656" y="1440874"/>
            <a:ext cx="10753725" cy="4696690"/>
          </a:xfrm>
        </p:spPr>
        <p:txBody>
          <a:bodyPr>
            <a:normAutofit/>
          </a:bodyPr>
          <a:lstStyle/>
          <a:p>
            <a:pPr>
              <a:buFont typeface="Wingdings" panose="05000000000000000000" pitchFamily="2" charset="2"/>
              <a:buChar char="Ø"/>
            </a:pPr>
            <a:r>
              <a:rPr lang="en-US" dirty="0" smtClean="0"/>
              <a:t>The </a:t>
            </a:r>
            <a:r>
              <a:rPr lang="en-US" dirty="0"/>
              <a:t>snowflake schema is a </a:t>
            </a:r>
            <a:r>
              <a:rPr lang="en-US" dirty="0">
                <a:solidFill>
                  <a:srgbClr val="0070C0"/>
                </a:solidFill>
              </a:rPr>
              <a:t>variant of the star schema </a:t>
            </a:r>
            <a:r>
              <a:rPr lang="en-US" dirty="0" smtClean="0">
                <a:solidFill>
                  <a:srgbClr val="0070C0"/>
                </a:solidFill>
              </a:rPr>
              <a:t>model</a:t>
            </a:r>
            <a:r>
              <a:rPr lang="en-US" dirty="0" smtClean="0"/>
              <a:t>.</a:t>
            </a:r>
          </a:p>
          <a:p>
            <a:pPr>
              <a:buFont typeface="Wingdings" panose="05000000000000000000" pitchFamily="2" charset="2"/>
              <a:buChar char="Ø"/>
            </a:pPr>
            <a:r>
              <a:rPr lang="en-US" dirty="0" smtClean="0">
                <a:solidFill>
                  <a:srgbClr val="0070C0"/>
                </a:solidFill>
              </a:rPr>
              <a:t>Some </a:t>
            </a:r>
            <a:r>
              <a:rPr lang="en-US" dirty="0">
                <a:solidFill>
                  <a:srgbClr val="0070C0"/>
                </a:solidFill>
              </a:rPr>
              <a:t>dimension tables are </a:t>
            </a:r>
            <a:r>
              <a:rPr lang="en-US" i="1" dirty="0">
                <a:solidFill>
                  <a:srgbClr val="0070C0"/>
                </a:solidFill>
              </a:rPr>
              <a:t>normalized</a:t>
            </a:r>
            <a:r>
              <a:rPr lang="en-US" dirty="0"/>
              <a:t>, thereby further splitting the data </a:t>
            </a:r>
            <a:r>
              <a:rPr lang="en-US" dirty="0" smtClean="0"/>
              <a:t>into additional </a:t>
            </a:r>
            <a:r>
              <a:rPr lang="en-US" dirty="0"/>
              <a:t>tables. </a:t>
            </a:r>
            <a:endParaRPr lang="en-US" dirty="0" smtClean="0"/>
          </a:p>
          <a:p>
            <a:pPr>
              <a:buFont typeface="Wingdings" panose="05000000000000000000" pitchFamily="2" charset="2"/>
              <a:buChar char="Ø"/>
            </a:pPr>
            <a:r>
              <a:rPr lang="en-US" dirty="0" smtClean="0"/>
              <a:t>The </a:t>
            </a:r>
            <a:r>
              <a:rPr lang="en-US" dirty="0"/>
              <a:t>resulting schema graph forms </a:t>
            </a:r>
            <a:r>
              <a:rPr lang="en-US" dirty="0">
                <a:solidFill>
                  <a:srgbClr val="0070C0"/>
                </a:solidFill>
              </a:rPr>
              <a:t>a shape similar to a snowflake</a:t>
            </a:r>
            <a:r>
              <a:rPr lang="en-US" dirty="0" smtClean="0">
                <a:solidFill>
                  <a:srgbClr val="0070C0"/>
                </a:solidFill>
              </a:rPr>
              <a:t>.</a:t>
            </a:r>
          </a:p>
          <a:p>
            <a:pPr>
              <a:buFont typeface="Wingdings" panose="05000000000000000000" pitchFamily="2" charset="2"/>
              <a:buChar char="Ø"/>
            </a:pPr>
            <a:r>
              <a:rPr lang="en-IN" dirty="0" smtClean="0"/>
              <a:t>The </a:t>
            </a:r>
            <a:r>
              <a:rPr lang="en-IN" dirty="0"/>
              <a:t>dimension tables of the snowflake model may be kept in normalized form to reduce redundancies. </a:t>
            </a:r>
            <a:endParaRPr lang="en-IN" dirty="0" smtClean="0"/>
          </a:p>
          <a:p>
            <a:pPr>
              <a:buFont typeface="Wingdings" panose="05000000000000000000" pitchFamily="2" charset="2"/>
              <a:buChar char="Ø"/>
            </a:pPr>
            <a:r>
              <a:rPr lang="en-IN" dirty="0"/>
              <a:t>T</a:t>
            </a:r>
            <a:r>
              <a:rPr lang="en-IN" dirty="0" smtClean="0"/>
              <a:t>ables - Easy </a:t>
            </a:r>
            <a:r>
              <a:rPr lang="en-IN" dirty="0"/>
              <a:t>to maintain and saves storage space. </a:t>
            </a:r>
            <a:endParaRPr lang="en-IN" dirty="0" smtClean="0"/>
          </a:p>
          <a:p>
            <a:pPr>
              <a:buFont typeface="Wingdings" panose="05000000000000000000" pitchFamily="2" charset="2"/>
              <a:buChar char="Ø"/>
            </a:pPr>
            <a:r>
              <a:rPr lang="en-IN" dirty="0" smtClean="0"/>
              <a:t>However</a:t>
            </a:r>
            <a:r>
              <a:rPr lang="en-IN" dirty="0"/>
              <a:t>, this space savings is </a:t>
            </a:r>
            <a:r>
              <a:rPr lang="en-IN" dirty="0" smtClean="0"/>
              <a:t>negligible. </a:t>
            </a:r>
          </a:p>
          <a:p>
            <a:pPr>
              <a:buFont typeface="Wingdings" panose="05000000000000000000" pitchFamily="2" charset="2"/>
              <a:buChar char="Ø"/>
            </a:pPr>
            <a:r>
              <a:rPr lang="en-IN" dirty="0"/>
              <a:t>S</a:t>
            </a:r>
            <a:r>
              <a:rPr lang="en-IN" dirty="0" smtClean="0"/>
              <a:t>nowflake </a:t>
            </a:r>
            <a:r>
              <a:rPr lang="en-IN" dirty="0"/>
              <a:t>structure can reduce the effectiveness of browsing, since more joins will be needed to execute a query. </a:t>
            </a:r>
            <a:endParaRPr lang="en-IN" dirty="0" smtClean="0"/>
          </a:p>
          <a:p>
            <a:pPr>
              <a:buFont typeface="Wingdings" panose="05000000000000000000" pitchFamily="2" charset="2"/>
              <a:buChar char="Ø"/>
            </a:pPr>
            <a:r>
              <a:rPr lang="en-IN" dirty="0" smtClean="0"/>
              <a:t>Consequently</a:t>
            </a:r>
            <a:r>
              <a:rPr lang="en-IN" dirty="0"/>
              <a:t>, the system performance may be adversely impacted. </a:t>
            </a:r>
            <a:endParaRPr lang="en-IN" dirty="0">
              <a:solidFill>
                <a:srgbClr val="0070C0"/>
              </a:solidFill>
            </a:endParaRPr>
          </a:p>
        </p:txBody>
      </p:sp>
      <p:pic>
        <p:nvPicPr>
          <p:cNvPr id="4" name="Picture 3"/>
          <p:cNvPicPr>
            <a:picLocks noChangeAspect="1"/>
          </p:cNvPicPr>
          <p:nvPr/>
        </p:nvPicPr>
        <p:blipFill>
          <a:blip r:embed="rId3"/>
          <a:stretch>
            <a:fillRect/>
          </a:stretch>
        </p:blipFill>
        <p:spPr>
          <a:xfrm>
            <a:off x="9896909" y="105163"/>
            <a:ext cx="1921020" cy="2200363"/>
          </a:xfrm>
          <a:prstGeom prst="rect">
            <a:avLst/>
          </a:prstGeom>
        </p:spPr>
      </p:pic>
    </p:spTree>
    <p:extLst>
      <p:ext uri="{BB962C8B-B14F-4D97-AF65-F5344CB8AC3E}">
        <p14:creationId xmlns:p14="http://schemas.microsoft.com/office/powerpoint/2010/main" val="786818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093913" y="458789"/>
            <a:ext cx="7631112" cy="828675"/>
          </a:xfrm>
        </p:spPr>
        <p:txBody>
          <a:bodyPr>
            <a:normAutofit fontScale="90000"/>
          </a:bodyPr>
          <a:lstStyle/>
          <a:p>
            <a:pPr eaLnBrk="1" hangingPunct="1"/>
            <a:r>
              <a:rPr lang="en-US" smtClean="0"/>
              <a:t>Example of Snowflake Schema</a:t>
            </a:r>
          </a:p>
        </p:txBody>
      </p:sp>
      <p:sp>
        <p:nvSpPr>
          <p:cNvPr id="40963" name="Rectangle 3"/>
          <p:cNvSpPr>
            <a:spLocks noChangeArrowheads="1"/>
          </p:cNvSpPr>
          <p:nvPr/>
        </p:nvSpPr>
        <p:spPr bwMode="auto">
          <a:xfrm>
            <a:off x="4841875" y="3105150"/>
            <a:ext cx="2065338" cy="452438"/>
          </a:xfrm>
          <a:prstGeom prst="rect">
            <a:avLst/>
          </a:prstGeom>
          <a:noFill/>
          <a:ln w="12700">
            <a:solidFill>
              <a:schemeClr val="tx1"/>
            </a:solidFill>
            <a:miter lim="800000"/>
            <a:headEnd/>
            <a:tailEnd/>
          </a:ln>
        </p:spPr>
        <p:txBody>
          <a:bodyPr wrap="none" anchor="ctr"/>
          <a:lstStyle/>
          <a:p>
            <a:endParaRPr lang="en-US"/>
          </a:p>
        </p:txBody>
      </p:sp>
      <p:grpSp>
        <p:nvGrpSpPr>
          <p:cNvPr id="2" name="Group 4"/>
          <p:cNvGrpSpPr>
            <a:grpSpLocks/>
          </p:cNvGrpSpPr>
          <p:nvPr/>
        </p:nvGrpSpPr>
        <p:grpSpPr bwMode="auto">
          <a:xfrm>
            <a:off x="1828800" y="1295401"/>
            <a:ext cx="1844966" cy="2170217"/>
            <a:chOff x="277" y="1164"/>
            <a:chExt cx="1149" cy="1345"/>
          </a:xfrm>
        </p:grpSpPr>
        <p:sp>
          <p:nvSpPr>
            <p:cNvPr id="41007" name="Rectangle 5"/>
            <p:cNvSpPr>
              <a:spLocks noChangeArrowheads="1"/>
            </p:cNvSpPr>
            <p:nvPr/>
          </p:nvSpPr>
          <p:spPr bwMode="auto">
            <a:xfrm>
              <a:off x="277" y="1421"/>
              <a:ext cx="1149" cy="1088"/>
            </a:xfrm>
            <a:prstGeom prst="rect">
              <a:avLst/>
            </a:prstGeom>
            <a:solidFill>
              <a:srgbClr val="00FF99"/>
            </a:solidFill>
            <a:ln w="9525">
              <a:solidFill>
                <a:schemeClr val="tx1"/>
              </a:solidFill>
              <a:miter lim="800000"/>
              <a:headEnd/>
              <a:tailEnd/>
            </a:ln>
          </p:spPr>
          <p:txBody>
            <a:bodyPr wrap="none" lIns="92075" tIns="46038" rIns="92075" bIns="46038">
              <a:spAutoFit/>
            </a:bodyPr>
            <a:lstStyle/>
            <a:p>
              <a:pPr>
                <a:spcBef>
                  <a:spcPct val="0"/>
                </a:spcBef>
              </a:pPr>
              <a:r>
                <a:rPr lang="en-US"/>
                <a:t>time_key</a:t>
              </a:r>
            </a:p>
            <a:p>
              <a:pPr>
                <a:spcBef>
                  <a:spcPct val="0"/>
                </a:spcBef>
              </a:pPr>
              <a:r>
                <a:rPr lang="en-US"/>
                <a:t>day</a:t>
              </a:r>
            </a:p>
            <a:p>
              <a:pPr>
                <a:spcBef>
                  <a:spcPct val="0"/>
                </a:spcBef>
              </a:pPr>
              <a:r>
                <a:rPr lang="en-US"/>
                <a:t>day_of_the_week</a:t>
              </a:r>
            </a:p>
            <a:p>
              <a:pPr>
                <a:spcBef>
                  <a:spcPct val="0"/>
                </a:spcBef>
              </a:pPr>
              <a:r>
                <a:rPr lang="en-US"/>
                <a:t>month</a:t>
              </a:r>
            </a:p>
            <a:p>
              <a:pPr>
                <a:spcBef>
                  <a:spcPct val="0"/>
                </a:spcBef>
              </a:pPr>
              <a:r>
                <a:rPr lang="en-US"/>
                <a:t>quarter</a:t>
              </a:r>
            </a:p>
            <a:p>
              <a:pPr>
                <a:spcBef>
                  <a:spcPct val="0"/>
                </a:spcBef>
              </a:pPr>
              <a:r>
                <a:rPr lang="en-US"/>
                <a:t>year</a:t>
              </a:r>
            </a:p>
          </p:txBody>
        </p:sp>
        <p:sp>
          <p:nvSpPr>
            <p:cNvPr id="41008" name="Rectangle 6"/>
            <p:cNvSpPr>
              <a:spLocks noChangeArrowheads="1"/>
            </p:cNvSpPr>
            <p:nvPr/>
          </p:nvSpPr>
          <p:spPr bwMode="auto">
            <a:xfrm>
              <a:off x="277" y="1164"/>
              <a:ext cx="379" cy="229"/>
            </a:xfrm>
            <a:prstGeom prst="rect">
              <a:avLst/>
            </a:prstGeom>
            <a:solidFill>
              <a:srgbClr val="00FF99"/>
            </a:solidFill>
            <a:ln w="9525">
              <a:solidFill>
                <a:schemeClr val="tx1"/>
              </a:solidFill>
              <a:miter lim="800000"/>
              <a:headEnd/>
              <a:tailEnd/>
            </a:ln>
          </p:spPr>
          <p:txBody>
            <a:bodyPr wrap="none" lIns="92075" tIns="46038" rIns="92075" bIns="46038">
              <a:spAutoFit/>
            </a:bodyPr>
            <a:lstStyle/>
            <a:p>
              <a:pPr>
                <a:spcBef>
                  <a:spcPct val="0"/>
                </a:spcBef>
              </a:pPr>
              <a:r>
                <a:rPr lang="en-US"/>
                <a:t>time</a:t>
              </a:r>
            </a:p>
          </p:txBody>
        </p:sp>
      </p:grpSp>
      <p:grpSp>
        <p:nvGrpSpPr>
          <p:cNvPr id="3" name="Group 7"/>
          <p:cNvGrpSpPr>
            <a:grpSpLocks/>
          </p:cNvGrpSpPr>
          <p:nvPr/>
        </p:nvGrpSpPr>
        <p:grpSpPr bwMode="auto">
          <a:xfrm>
            <a:off x="7391401" y="3810001"/>
            <a:ext cx="1374775" cy="1331913"/>
            <a:chOff x="684" y="2196"/>
            <a:chExt cx="1298" cy="834"/>
          </a:xfrm>
        </p:grpSpPr>
        <p:sp>
          <p:nvSpPr>
            <p:cNvPr id="41005" name="Rectangle 8"/>
            <p:cNvSpPr>
              <a:spLocks noChangeArrowheads="1"/>
            </p:cNvSpPr>
            <p:nvPr/>
          </p:nvSpPr>
          <p:spPr bwMode="auto">
            <a:xfrm>
              <a:off x="684" y="2450"/>
              <a:ext cx="1298" cy="580"/>
            </a:xfrm>
            <a:prstGeom prst="rect">
              <a:avLst/>
            </a:prstGeom>
            <a:solidFill>
              <a:srgbClr val="FFFF99"/>
            </a:solidFill>
            <a:ln w="9525">
              <a:solidFill>
                <a:schemeClr val="tx1"/>
              </a:solidFill>
              <a:miter lim="800000"/>
              <a:headEnd/>
              <a:tailEnd/>
            </a:ln>
          </p:spPr>
          <p:txBody>
            <a:bodyPr wrap="none" lIns="92075" tIns="46038" rIns="92075" bIns="46038">
              <a:spAutoFit/>
            </a:bodyPr>
            <a:lstStyle/>
            <a:p>
              <a:pPr>
                <a:spcBef>
                  <a:spcPct val="0"/>
                </a:spcBef>
              </a:pPr>
              <a:r>
                <a:rPr lang="en-US"/>
                <a:t>location_key</a:t>
              </a:r>
            </a:p>
            <a:p>
              <a:pPr>
                <a:spcBef>
                  <a:spcPct val="0"/>
                </a:spcBef>
              </a:pPr>
              <a:r>
                <a:rPr lang="en-US"/>
                <a:t>street</a:t>
              </a:r>
            </a:p>
            <a:p>
              <a:pPr>
                <a:spcBef>
                  <a:spcPct val="0"/>
                </a:spcBef>
              </a:pPr>
              <a:r>
                <a:rPr lang="en-US"/>
                <a:t>city_key</a:t>
              </a:r>
            </a:p>
          </p:txBody>
        </p:sp>
        <p:sp>
          <p:nvSpPr>
            <p:cNvPr id="41006" name="Rectangle 9"/>
            <p:cNvSpPr>
              <a:spLocks noChangeArrowheads="1"/>
            </p:cNvSpPr>
            <p:nvPr/>
          </p:nvSpPr>
          <p:spPr bwMode="auto">
            <a:xfrm>
              <a:off x="684" y="2196"/>
              <a:ext cx="875" cy="232"/>
            </a:xfrm>
            <a:prstGeom prst="rect">
              <a:avLst/>
            </a:prstGeom>
            <a:solidFill>
              <a:srgbClr val="FFFF99"/>
            </a:solidFill>
            <a:ln w="9525">
              <a:solidFill>
                <a:schemeClr val="tx1"/>
              </a:solidFill>
              <a:miter lim="800000"/>
              <a:headEnd/>
              <a:tailEnd/>
            </a:ln>
          </p:spPr>
          <p:txBody>
            <a:bodyPr wrap="none" lIns="92075" tIns="46038" rIns="92075" bIns="46038">
              <a:spAutoFit/>
            </a:bodyPr>
            <a:lstStyle/>
            <a:p>
              <a:pPr>
                <a:spcBef>
                  <a:spcPct val="0"/>
                </a:spcBef>
              </a:pPr>
              <a:r>
                <a:rPr lang="en-US"/>
                <a:t>location</a:t>
              </a:r>
            </a:p>
          </p:txBody>
        </p:sp>
      </p:grpSp>
      <p:sp>
        <p:nvSpPr>
          <p:cNvPr id="40966" name="Rectangle 10"/>
          <p:cNvSpPr>
            <a:spLocks noChangeArrowheads="1"/>
          </p:cNvSpPr>
          <p:nvPr/>
        </p:nvSpPr>
        <p:spPr bwMode="auto">
          <a:xfrm>
            <a:off x="4799013" y="2152650"/>
            <a:ext cx="1630062" cy="369974"/>
          </a:xfrm>
          <a:prstGeom prst="rect">
            <a:avLst/>
          </a:prstGeom>
          <a:noFill/>
          <a:ln w="9525">
            <a:noFill/>
            <a:miter lim="800000"/>
            <a:headEnd/>
            <a:tailEnd/>
          </a:ln>
        </p:spPr>
        <p:txBody>
          <a:bodyPr wrap="none" lIns="92075" tIns="46038" rIns="92075" bIns="46038">
            <a:spAutoFit/>
          </a:bodyPr>
          <a:lstStyle/>
          <a:p>
            <a:pPr>
              <a:spcBef>
                <a:spcPct val="0"/>
              </a:spcBef>
            </a:pPr>
            <a:r>
              <a:rPr lang="en-US"/>
              <a:t>Sales Fact Table</a:t>
            </a:r>
          </a:p>
        </p:txBody>
      </p:sp>
      <p:sp>
        <p:nvSpPr>
          <p:cNvPr id="40967" name="Rectangle 11"/>
          <p:cNvSpPr>
            <a:spLocks noChangeArrowheads="1"/>
          </p:cNvSpPr>
          <p:nvPr/>
        </p:nvSpPr>
        <p:spPr bwMode="auto">
          <a:xfrm>
            <a:off x="4841875" y="2640014"/>
            <a:ext cx="2065338" cy="452437"/>
          </a:xfrm>
          <a:prstGeom prst="rect">
            <a:avLst/>
          </a:prstGeom>
          <a:noFill/>
          <a:ln w="12700">
            <a:solidFill>
              <a:schemeClr val="tx1"/>
            </a:solidFill>
            <a:miter lim="800000"/>
            <a:headEnd/>
            <a:tailEnd/>
          </a:ln>
        </p:spPr>
        <p:txBody>
          <a:bodyPr wrap="none" anchor="ctr"/>
          <a:lstStyle/>
          <a:p>
            <a:endParaRPr lang="en-US"/>
          </a:p>
        </p:txBody>
      </p:sp>
      <p:sp>
        <p:nvSpPr>
          <p:cNvPr id="40968" name="Rectangle 12"/>
          <p:cNvSpPr>
            <a:spLocks noChangeArrowheads="1"/>
          </p:cNvSpPr>
          <p:nvPr/>
        </p:nvSpPr>
        <p:spPr bwMode="auto">
          <a:xfrm>
            <a:off x="4875213" y="2686050"/>
            <a:ext cx="2057400" cy="369974"/>
          </a:xfrm>
          <a:prstGeom prst="rect">
            <a:avLst/>
          </a:prstGeom>
          <a:solidFill>
            <a:srgbClr val="00FF99"/>
          </a:solidFill>
          <a:ln w="9525">
            <a:noFill/>
            <a:miter lim="800000"/>
            <a:headEnd/>
            <a:tailEnd/>
          </a:ln>
        </p:spPr>
        <p:txBody>
          <a:bodyPr lIns="92075" tIns="46038" rIns="92075" bIns="46038">
            <a:spAutoFit/>
          </a:bodyPr>
          <a:lstStyle/>
          <a:p>
            <a:pPr algn="ctr">
              <a:spcBef>
                <a:spcPct val="0"/>
              </a:spcBef>
            </a:pPr>
            <a:r>
              <a:rPr lang="en-US"/>
              <a:t>           time_key</a:t>
            </a:r>
          </a:p>
        </p:txBody>
      </p:sp>
      <p:sp>
        <p:nvSpPr>
          <p:cNvPr id="40969" name="Rectangle 13"/>
          <p:cNvSpPr>
            <a:spLocks noChangeArrowheads="1"/>
          </p:cNvSpPr>
          <p:nvPr/>
        </p:nvSpPr>
        <p:spPr bwMode="auto">
          <a:xfrm>
            <a:off x="4876800" y="3135313"/>
            <a:ext cx="1769652" cy="369974"/>
          </a:xfrm>
          <a:prstGeom prst="rect">
            <a:avLst/>
          </a:prstGeom>
          <a:solidFill>
            <a:srgbClr val="FFCC99"/>
          </a:solidFill>
          <a:ln w="9525">
            <a:noFill/>
            <a:miter lim="800000"/>
            <a:headEnd/>
            <a:tailEnd/>
          </a:ln>
        </p:spPr>
        <p:txBody>
          <a:bodyPr wrap="none" lIns="92075" tIns="46038" rIns="92075" bIns="46038">
            <a:spAutoFit/>
          </a:bodyPr>
          <a:lstStyle/>
          <a:p>
            <a:pPr>
              <a:spcBef>
                <a:spcPct val="0"/>
              </a:spcBef>
            </a:pPr>
            <a:r>
              <a:rPr lang="en-US"/>
              <a:t>              item_key</a:t>
            </a:r>
          </a:p>
        </p:txBody>
      </p:sp>
      <p:sp>
        <p:nvSpPr>
          <p:cNvPr id="40970" name="Rectangle 14"/>
          <p:cNvSpPr>
            <a:spLocks noChangeArrowheads="1"/>
          </p:cNvSpPr>
          <p:nvPr/>
        </p:nvSpPr>
        <p:spPr bwMode="auto">
          <a:xfrm>
            <a:off x="4841875" y="3570288"/>
            <a:ext cx="2065338" cy="450850"/>
          </a:xfrm>
          <a:prstGeom prst="rect">
            <a:avLst/>
          </a:prstGeom>
          <a:noFill/>
          <a:ln w="12700">
            <a:solidFill>
              <a:schemeClr val="tx1"/>
            </a:solidFill>
            <a:miter lim="800000"/>
            <a:headEnd/>
            <a:tailEnd/>
          </a:ln>
        </p:spPr>
        <p:txBody>
          <a:bodyPr wrap="none" anchor="ctr"/>
          <a:lstStyle/>
          <a:p>
            <a:endParaRPr lang="en-US"/>
          </a:p>
        </p:txBody>
      </p:sp>
      <p:sp>
        <p:nvSpPr>
          <p:cNvPr id="40971" name="Rectangle 15"/>
          <p:cNvSpPr>
            <a:spLocks noChangeArrowheads="1"/>
          </p:cNvSpPr>
          <p:nvPr/>
        </p:nvSpPr>
        <p:spPr bwMode="auto">
          <a:xfrm>
            <a:off x="4876801" y="3581400"/>
            <a:ext cx="1833131" cy="369974"/>
          </a:xfrm>
          <a:prstGeom prst="rect">
            <a:avLst/>
          </a:prstGeom>
          <a:solidFill>
            <a:srgbClr val="CCECFF"/>
          </a:solidFill>
          <a:ln w="9525">
            <a:noFill/>
            <a:miter lim="800000"/>
            <a:headEnd/>
            <a:tailEnd/>
          </a:ln>
        </p:spPr>
        <p:txBody>
          <a:bodyPr wrap="none" lIns="92075" tIns="46038" rIns="92075" bIns="46038">
            <a:spAutoFit/>
          </a:bodyPr>
          <a:lstStyle/>
          <a:p>
            <a:pPr>
              <a:spcBef>
                <a:spcPct val="0"/>
              </a:spcBef>
            </a:pPr>
            <a:r>
              <a:rPr lang="en-US"/>
              <a:t>           branch_key</a:t>
            </a:r>
          </a:p>
        </p:txBody>
      </p:sp>
      <p:sp>
        <p:nvSpPr>
          <p:cNvPr id="40972" name="Rectangle 16"/>
          <p:cNvSpPr>
            <a:spLocks noChangeArrowheads="1"/>
          </p:cNvSpPr>
          <p:nvPr/>
        </p:nvSpPr>
        <p:spPr bwMode="auto">
          <a:xfrm>
            <a:off x="4841875" y="4033839"/>
            <a:ext cx="2065338" cy="452437"/>
          </a:xfrm>
          <a:prstGeom prst="rect">
            <a:avLst/>
          </a:prstGeom>
          <a:noFill/>
          <a:ln w="12700">
            <a:solidFill>
              <a:schemeClr val="tx1"/>
            </a:solidFill>
            <a:miter lim="800000"/>
            <a:headEnd/>
            <a:tailEnd/>
          </a:ln>
        </p:spPr>
        <p:txBody>
          <a:bodyPr wrap="none" anchor="ctr"/>
          <a:lstStyle/>
          <a:p>
            <a:endParaRPr lang="en-US"/>
          </a:p>
        </p:txBody>
      </p:sp>
      <p:sp>
        <p:nvSpPr>
          <p:cNvPr id="40973" name="Rectangle 17"/>
          <p:cNvSpPr>
            <a:spLocks noChangeArrowheads="1"/>
          </p:cNvSpPr>
          <p:nvPr/>
        </p:nvSpPr>
        <p:spPr bwMode="auto">
          <a:xfrm>
            <a:off x="4875214" y="4057650"/>
            <a:ext cx="1825115" cy="369974"/>
          </a:xfrm>
          <a:prstGeom prst="rect">
            <a:avLst/>
          </a:prstGeom>
          <a:solidFill>
            <a:srgbClr val="FFFF99"/>
          </a:solidFill>
          <a:ln w="9525">
            <a:noFill/>
            <a:miter lim="800000"/>
            <a:headEnd/>
            <a:tailEnd/>
          </a:ln>
        </p:spPr>
        <p:txBody>
          <a:bodyPr wrap="none" lIns="92075" tIns="46038" rIns="92075" bIns="46038">
            <a:spAutoFit/>
          </a:bodyPr>
          <a:lstStyle/>
          <a:p>
            <a:pPr>
              <a:spcBef>
                <a:spcPct val="0"/>
              </a:spcBef>
            </a:pPr>
            <a:r>
              <a:rPr lang="en-US"/>
              <a:t>         location_key</a:t>
            </a:r>
          </a:p>
        </p:txBody>
      </p:sp>
      <p:sp>
        <p:nvSpPr>
          <p:cNvPr id="40974" name="Rectangle 18"/>
          <p:cNvSpPr>
            <a:spLocks noChangeArrowheads="1"/>
          </p:cNvSpPr>
          <p:nvPr/>
        </p:nvSpPr>
        <p:spPr bwMode="auto">
          <a:xfrm>
            <a:off x="4841875" y="4498975"/>
            <a:ext cx="2065338" cy="452438"/>
          </a:xfrm>
          <a:prstGeom prst="rect">
            <a:avLst/>
          </a:prstGeom>
          <a:noFill/>
          <a:ln w="12700">
            <a:solidFill>
              <a:schemeClr val="tx1"/>
            </a:solidFill>
            <a:miter lim="800000"/>
            <a:headEnd/>
            <a:tailEnd/>
          </a:ln>
        </p:spPr>
        <p:txBody>
          <a:bodyPr wrap="none" anchor="ctr"/>
          <a:lstStyle/>
          <a:p>
            <a:endParaRPr lang="en-US"/>
          </a:p>
        </p:txBody>
      </p:sp>
      <p:sp>
        <p:nvSpPr>
          <p:cNvPr id="40975" name="Rectangle 19"/>
          <p:cNvSpPr>
            <a:spLocks noChangeArrowheads="1"/>
          </p:cNvSpPr>
          <p:nvPr/>
        </p:nvSpPr>
        <p:spPr bwMode="auto">
          <a:xfrm>
            <a:off x="4876801" y="4549775"/>
            <a:ext cx="1774525" cy="369974"/>
          </a:xfrm>
          <a:prstGeom prst="rect">
            <a:avLst/>
          </a:prstGeom>
          <a:solidFill>
            <a:srgbClr val="FF99CC"/>
          </a:solidFill>
          <a:ln w="9525">
            <a:noFill/>
            <a:miter lim="800000"/>
            <a:headEnd/>
            <a:tailEnd/>
          </a:ln>
        </p:spPr>
        <p:txBody>
          <a:bodyPr wrap="none" lIns="92075" tIns="46038" rIns="92075" bIns="46038">
            <a:spAutoFit/>
          </a:bodyPr>
          <a:lstStyle/>
          <a:p>
            <a:pPr>
              <a:spcBef>
                <a:spcPct val="0"/>
              </a:spcBef>
            </a:pPr>
            <a:r>
              <a:rPr lang="en-US"/>
              <a:t>            units_sold</a:t>
            </a:r>
          </a:p>
        </p:txBody>
      </p:sp>
      <p:sp>
        <p:nvSpPr>
          <p:cNvPr id="40976" name="Rectangle 20"/>
          <p:cNvSpPr>
            <a:spLocks noChangeArrowheads="1"/>
          </p:cNvSpPr>
          <p:nvPr/>
        </p:nvSpPr>
        <p:spPr bwMode="auto">
          <a:xfrm>
            <a:off x="4841875" y="4964113"/>
            <a:ext cx="2065338" cy="450850"/>
          </a:xfrm>
          <a:prstGeom prst="rect">
            <a:avLst/>
          </a:prstGeom>
          <a:noFill/>
          <a:ln w="12700">
            <a:solidFill>
              <a:schemeClr val="tx1"/>
            </a:solidFill>
            <a:miter lim="800000"/>
            <a:headEnd/>
            <a:tailEnd/>
          </a:ln>
        </p:spPr>
        <p:txBody>
          <a:bodyPr wrap="none" anchor="ctr"/>
          <a:lstStyle/>
          <a:p>
            <a:endParaRPr lang="en-US"/>
          </a:p>
        </p:txBody>
      </p:sp>
      <p:sp>
        <p:nvSpPr>
          <p:cNvPr id="40977" name="Rectangle 21"/>
          <p:cNvSpPr>
            <a:spLocks noChangeArrowheads="1"/>
          </p:cNvSpPr>
          <p:nvPr/>
        </p:nvSpPr>
        <p:spPr bwMode="auto">
          <a:xfrm>
            <a:off x="4876800" y="4994275"/>
            <a:ext cx="1776448" cy="369974"/>
          </a:xfrm>
          <a:prstGeom prst="rect">
            <a:avLst/>
          </a:prstGeom>
          <a:solidFill>
            <a:srgbClr val="FF99CC"/>
          </a:solidFill>
          <a:ln w="9525">
            <a:noFill/>
            <a:miter lim="800000"/>
            <a:headEnd/>
            <a:tailEnd/>
          </a:ln>
        </p:spPr>
        <p:txBody>
          <a:bodyPr wrap="none" lIns="92075" tIns="46038" rIns="92075" bIns="46038">
            <a:spAutoFit/>
          </a:bodyPr>
          <a:lstStyle/>
          <a:p>
            <a:pPr>
              <a:spcBef>
                <a:spcPct val="0"/>
              </a:spcBef>
            </a:pPr>
            <a:r>
              <a:rPr lang="en-US"/>
              <a:t>         dollars_sold</a:t>
            </a:r>
          </a:p>
        </p:txBody>
      </p:sp>
      <p:sp>
        <p:nvSpPr>
          <p:cNvPr id="40978" name="Rectangle 22"/>
          <p:cNvSpPr>
            <a:spLocks noChangeArrowheads="1"/>
          </p:cNvSpPr>
          <p:nvPr/>
        </p:nvSpPr>
        <p:spPr bwMode="auto">
          <a:xfrm>
            <a:off x="4841875" y="5429250"/>
            <a:ext cx="2065338" cy="450850"/>
          </a:xfrm>
          <a:prstGeom prst="rect">
            <a:avLst/>
          </a:prstGeom>
          <a:noFill/>
          <a:ln w="12700">
            <a:solidFill>
              <a:schemeClr val="tx1"/>
            </a:solidFill>
            <a:miter lim="800000"/>
            <a:headEnd/>
            <a:tailEnd/>
          </a:ln>
        </p:spPr>
        <p:txBody>
          <a:bodyPr wrap="none" anchor="ctr"/>
          <a:lstStyle/>
          <a:p>
            <a:endParaRPr lang="en-US"/>
          </a:p>
        </p:txBody>
      </p:sp>
      <p:sp>
        <p:nvSpPr>
          <p:cNvPr id="40979" name="Rectangle 23"/>
          <p:cNvSpPr>
            <a:spLocks noChangeArrowheads="1"/>
          </p:cNvSpPr>
          <p:nvPr/>
        </p:nvSpPr>
        <p:spPr bwMode="auto">
          <a:xfrm>
            <a:off x="4857750" y="5440363"/>
            <a:ext cx="1754326" cy="369974"/>
          </a:xfrm>
          <a:prstGeom prst="rect">
            <a:avLst/>
          </a:prstGeom>
          <a:solidFill>
            <a:srgbClr val="FF99CC"/>
          </a:solidFill>
          <a:ln w="9525">
            <a:noFill/>
            <a:miter lim="800000"/>
            <a:headEnd/>
            <a:tailEnd/>
          </a:ln>
        </p:spPr>
        <p:txBody>
          <a:bodyPr wrap="none" lIns="92075" tIns="46038" rIns="92075" bIns="46038">
            <a:spAutoFit/>
          </a:bodyPr>
          <a:lstStyle/>
          <a:p>
            <a:pPr>
              <a:spcBef>
                <a:spcPct val="0"/>
              </a:spcBef>
            </a:pPr>
            <a:r>
              <a:rPr lang="en-US"/>
              <a:t>             avg_sales</a:t>
            </a:r>
          </a:p>
        </p:txBody>
      </p:sp>
      <p:sp>
        <p:nvSpPr>
          <p:cNvPr id="40980" name="Rectangle 24"/>
          <p:cNvSpPr>
            <a:spLocks noChangeArrowheads="1"/>
          </p:cNvSpPr>
          <p:nvPr/>
        </p:nvSpPr>
        <p:spPr bwMode="auto">
          <a:xfrm>
            <a:off x="3200400" y="5867400"/>
            <a:ext cx="1219200" cy="369974"/>
          </a:xfrm>
          <a:prstGeom prst="rect">
            <a:avLst/>
          </a:prstGeom>
          <a:solidFill>
            <a:srgbClr val="FF99CC"/>
          </a:solidFill>
          <a:ln w="9525">
            <a:solidFill>
              <a:schemeClr val="tx1"/>
            </a:solidFill>
            <a:miter lim="800000"/>
            <a:headEnd/>
            <a:tailEnd/>
          </a:ln>
        </p:spPr>
        <p:txBody>
          <a:bodyPr lIns="92075" tIns="46038" rIns="92075" bIns="46038">
            <a:spAutoFit/>
          </a:bodyPr>
          <a:lstStyle/>
          <a:p>
            <a:r>
              <a:rPr lang="en-US"/>
              <a:t>Measures</a:t>
            </a:r>
          </a:p>
        </p:txBody>
      </p:sp>
      <p:sp>
        <p:nvSpPr>
          <p:cNvPr id="40981" name="Line 25"/>
          <p:cNvSpPr>
            <a:spLocks noChangeShapeType="1"/>
          </p:cNvSpPr>
          <p:nvPr/>
        </p:nvSpPr>
        <p:spPr bwMode="auto">
          <a:xfrm flipV="1">
            <a:off x="4114800" y="4724400"/>
            <a:ext cx="769938" cy="11430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0982" name="Line 26"/>
          <p:cNvSpPr>
            <a:spLocks noChangeShapeType="1"/>
          </p:cNvSpPr>
          <p:nvPr/>
        </p:nvSpPr>
        <p:spPr bwMode="auto">
          <a:xfrm flipV="1">
            <a:off x="4095750" y="5267326"/>
            <a:ext cx="788988" cy="56197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0983" name="Line 27"/>
          <p:cNvSpPr>
            <a:spLocks noChangeShapeType="1"/>
          </p:cNvSpPr>
          <p:nvPr/>
        </p:nvSpPr>
        <p:spPr bwMode="auto">
          <a:xfrm flipV="1">
            <a:off x="4095751" y="5635626"/>
            <a:ext cx="904875" cy="19367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0984" name="Line 28"/>
          <p:cNvSpPr>
            <a:spLocks noChangeShapeType="1"/>
          </p:cNvSpPr>
          <p:nvPr/>
        </p:nvSpPr>
        <p:spPr bwMode="auto">
          <a:xfrm flipH="1">
            <a:off x="3657600" y="3886201"/>
            <a:ext cx="1193800" cy="735013"/>
          </a:xfrm>
          <a:prstGeom prst="line">
            <a:avLst/>
          </a:prstGeom>
          <a:noFill/>
          <a:ln w="50800">
            <a:solidFill>
              <a:schemeClr val="tx1"/>
            </a:solidFill>
            <a:prstDash val="sysDot"/>
            <a:round/>
            <a:headEnd type="none" w="sm" len="sm"/>
            <a:tailEnd type="triangle" w="med" len="med"/>
          </a:ln>
        </p:spPr>
        <p:txBody>
          <a:bodyPr wrap="none" anchor="ctr"/>
          <a:lstStyle/>
          <a:p>
            <a:endParaRPr lang="en-US"/>
          </a:p>
        </p:txBody>
      </p:sp>
      <p:sp>
        <p:nvSpPr>
          <p:cNvPr id="40985" name="Line 29"/>
          <p:cNvSpPr>
            <a:spLocks noChangeShapeType="1"/>
          </p:cNvSpPr>
          <p:nvPr/>
        </p:nvSpPr>
        <p:spPr bwMode="auto">
          <a:xfrm flipH="1" flipV="1">
            <a:off x="3657601" y="2514601"/>
            <a:ext cx="1446213" cy="485775"/>
          </a:xfrm>
          <a:prstGeom prst="line">
            <a:avLst/>
          </a:prstGeom>
          <a:noFill/>
          <a:ln w="50800">
            <a:solidFill>
              <a:schemeClr val="tx1"/>
            </a:solidFill>
            <a:prstDash val="sysDot"/>
            <a:round/>
            <a:headEnd type="none" w="sm" len="sm"/>
            <a:tailEnd type="triangle" w="sm" len="sm"/>
          </a:ln>
        </p:spPr>
        <p:txBody>
          <a:bodyPr wrap="none" anchor="ctr"/>
          <a:lstStyle/>
          <a:p>
            <a:endParaRPr lang="en-US"/>
          </a:p>
        </p:txBody>
      </p:sp>
      <p:sp>
        <p:nvSpPr>
          <p:cNvPr id="40986" name="Line 30"/>
          <p:cNvSpPr>
            <a:spLocks noChangeShapeType="1"/>
          </p:cNvSpPr>
          <p:nvPr/>
        </p:nvSpPr>
        <p:spPr bwMode="auto">
          <a:xfrm>
            <a:off x="6934200" y="4267200"/>
            <a:ext cx="457200" cy="533400"/>
          </a:xfrm>
          <a:prstGeom prst="line">
            <a:avLst/>
          </a:prstGeom>
          <a:noFill/>
          <a:ln w="50800">
            <a:solidFill>
              <a:schemeClr val="tx1"/>
            </a:solidFill>
            <a:prstDash val="sysDot"/>
            <a:round/>
            <a:headEnd type="none" w="sm" len="sm"/>
            <a:tailEnd type="triangle" w="med" len="med"/>
          </a:ln>
        </p:spPr>
        <p:txBody>
          <a:bodyPr wrap="none" anchor="ctr"/>
          <a:lstStyle/>
          <a:p>
            <a:endParaRPr lang="en-US"/>
          </a:p>
        </p:txBody>
      </p:sp>
      <p:sp>
        <p:nvSpPr>
          <p:cNvPr id="40987" name="Line 31"/>
          <p:cNvSpPr>
            <a:spLocks noChangeShapeType="1"/>
          </p:cNvSpPr>
          <p:nvPr/>
        </p:nvSpPr>
        <p:spPr bwMode="auto">
          <a:xfrm flipV="1">
            <a:off x="6858000" y="2819400"/>
            <a:ext cx="609600" cy="533400"/>
          </a:xfrm>
          <a:prstGeom prst="line">
            <a:avLst/>
          </a:prstGeom>
          <a:noFill/>
          <a:ln w="50800">
            <a:solidFill>
              <a:schemeClr val="tx1"/>
            </a:solidFill>
            <a:prstDash val="sysDot"/>
            <a:round/>
            <a:headEnd type="none" w="sm" len="sm"/>
            <a:tailEnd type="triangle" w="med" len="med"/>
          </a:ln>
        </p:spPr>
        <p:txBody>
          <a:bodyPr wrap="none" anchor="ctr"/>
          <a:lstStyle/>
          <a:p>
            <a:endParaRPr lang="en-US"/>
          </a:p>
        </p:txBody>
      </p:sp>
      <p:grpSp>
        <p:nvGrpSpPr>
          <p:cNvPr id="4" name="Group 32"/>
          <p:cNvGrpSpPr>
            <a:grpSpLocks/>
          </p:cNvGrpSpPr>
          <p:nvPr/>
        </p:nvGrpSpPr>
        <p:grpSpPr bwMode="auto">
          <a:xfrm>
            <a:off x="7467601" y="1525614"/>
            <a:ext cx="1374775" cy="1922437"/>
            <a:chOff x="3796" y="984"/>
            <a:chExt cx="857" cy="1192"/>
          </a:xfrm>
        </p:grpSpPr>
        <p:sp>
          <p:nvSpPr>
            <p:cNvPr id="41003" name="Rectangle 33"/>
            <p:cNvSpPr>
              <a:spLocks noChangeArrowheads="1"/>
            </p:cNvSpPr>
            <p:nvPr/>
          </p:nvSpPr>
          <p:spPr bwMode="auto">
            <a:xfrm>
              <a:off x="3796" y="1262"/>
              <a:ext cx="857" cy="914"/>
            </a:xfrm>
            <a:prstGeom prst="rect">
              <a:avLst/>
            </a:prstGeom>
            <a:solidFill>
              <a:srgbClr val="FFCC99"/>
            </a:solidFill>
            <a:ln w="9525">
              <a:solidFill>
                <a:schemeClr val="tx1"/>
              </a:solidFill>
              <a:miter lim="800000"/>
              <a:headEnd/>
              <a:tailEnd/>
            </a:ln>
          </p:spPr>
          <p:txBody>
            <a:bodyPr wrap="none" lIns="92075" tIns="46038" rIns="92075" bIns="46038">
              <a:spAutoFit/>
            </a:bodyPr>
            <a:lstStyle/>
            <a:p>
              <a:pPr>
                <a:spcBef>
                  <a:spcPct val="0"/>
                </a:spcBef>
              </a:pPr>
              <a:r>
                <a:rPr lang="en-US"/>
                <a:t>item_key</a:t>
              </a:r>
            </a:p>
            <a:p>
              <a:pPr>
                <a:spcBef>
                  <a:spcPct val="0"/>
                </a:spcBef>
              </a:pPr>
              <a:r>
                <a:rPr lang="en-US"/>
                <a:t>item_name</a:t>
              </a:r>
            </a:p>
            <a:p>
              <a:pPr>
                <a:spcBef>
                  <a:spcPct val="0"/>
                </a:spcBef>
              </a:pPr>
              <a:r>
                <a:rPr lang="en-US"/>
                <a:t>brand</a:t>
              </a:r>
            </a:p>
            <a:p>
              <a:pPr>
                <a:spcBef>
                  <a:spcPct val="0"/>
                </a:spcBef>
              </a:pPr>
              <a:r>
                <a:rPr lang="en-US"/>
                <a:t>type</a:t>
              </a:r>
            </a:p>
            <a:p>
              <a:pPr>
                <a:spcBef>
                  <a:spcPct val="0"/>
                </a:spcBef>
              </a:pPr>
              <a:r>
                <a:rPr lang="en-US"/>
                <a:t>supplier_key</a:t>
              </a:r>
            </a:p>
          </p:txBody>
        </p:sp>
        <p:sp>
          <p:nvSpPr>
            <p:cNvPr id="41004" name="Text Box 34"/>
            <p:cNvSpPr txBox="1">
              <a:spLocks noChangeArrowheads="1"/>
            </p:cNvSpPr>
            <p:nvPr/>
          </p:nvSpPr>
          <p:spPr bwMode="auto">
            <a:xfrm>
              <a:off x="3922" y="984"/>
              <a:ext cx="465" cy="286"/>
            </a:xfrm>
            <a:prstGeom prst="rect">
              <a:avLst/>
            </a:prstGeom>
            <a:solidFill>
              <a:srgbClr val="FFCC99"/>
            </a:solidFill>
            <a:ln w="9525">
              <a:solidFill>
                <a:schemeClr val="tx1"/>
              </a:solidFill>
              <a:miter lim="800000"/>
              <a:headEnd/>
              <a:tailEnd/>
            </a:ln>
          </p:spPr>
          <p:txBody>
            <a:bodyPr wrap="none" anchor="ctr">
              <a:spAutoFit/>
            </a:bodyPr>
            <a:lstStyle/>
            <a:p>
              <a:pPr algn="ctr">
                <a:spcBef>
                  <a:spcPct val="0"/>
                </a:spcBef>
              </a:pPr>
              <a:r>
                <a:rPr lang="en-US" sz="2400"/>
                <a:t>item</a:t>
              </a:r>
            </a:p>
          </p:txBody>
        </p:sp>
      </p:grpSp>
      <p:grpSp>
        <p:nvGrpSpPr>
          <p:cNvPr id="5" name="Group 35"/>
          <p:cNvGrpSpPr>
            <a:grpSpLocks/>
          </p:cNvGrpSpPr>
          <p:nvPr/>
        </p:nvGrpSpPr>
        <p:grpSpPr bwMode="auto">
          <a:xfrm>
            <a:off x="2125560" y="3886201"/>
            <a:ext cx="1561162" cy="1392212"/>
            <a:chOff x="3839" y="2426"/>
            <a:chExt cx="971" cy="863"/>
          </a:xfrm>
        </p:grpSpPr>
        <p:sp>
          <p:nvSpPr>
            <p:cNvPr id="41001" name="Rectangle 36"/>
            <p:cNvSpPr>
              <a:spLocks noChangeArrowheads="1"/>
            </p:cNvSpPr>
            <p:nvPr/>
          </p:nvSpPr>
          <p:spPr bwMode="auto">
            <a:xfrm>
              <a:off x="3896" y="2716"/>
              <a:ext cx="914" cy="573"/>
            </a:xfrm>
            <a:prstGeom prst="rect">
              <a:avLst/>
            </a:prstGeom>
            <a:solidFill>
              <a:srgbClr val="CCECFF"/>
            </a:solidFill>
            <a:ln w="9525">
              <a:solidFill>
                <a:schemeClr val="tx1"/>
              </a:solidFill>
              <a:miter lim="800000"/>
              <a:headEnd/>
              <a:tailEnd/>
            </a:ln>
          </p:spPr>
          <p:txBody>
            <a:bodyPr wrap="none" lIns="92075" tIns="46038" rIns="92075" bIns="46038">
              <a:spAutoFit/>
            </a:bodyPr>
            <a:lstStyle/>
            <a:p>
              <a:pPr>
                <a:spcBef>
                  <a:spcPct val="0"/>
                </a:spcBef>
              </a:pPr>
              <a:r>
                <a:rPr lang="en-US"/>
                <a:t>branch_key</a:t>
              </a:r>
            </a:p>
            <a:p>
              <a:pPr>
                <a:spcBef>
                  <a:spcPct val="0"/>
                </a:spcBef>
              </a:pPr>
              <a:r>
                <a:rPr lang="en-US"/>
                <a:t>branch_name</a:t>
              </a:r>
            </a:p>
            <a:p>
              <a:pPr>
                <a:spcBef>
                  <a:spcPct val="0"/>
                </a:spcBef>
              </a:pPr>
              <a:r>
                <a:rPr lang="en-US"/>
                <a:t>branch_type</a:t>
              </a:r>
            </a:p>
          </p:txBody>
        </p:sp>
        <p:sp>
          <p:nvSpPr>
            <p:cNvPr id="41002" name="Text Box 37"/>
            <p:cNvSpPr txBox="1">
              <a:spLocks noChangeArrowheads="1"/>
            </p:cNvSpPr>
            <p:nvPr/>
          </p:nvSpPr>
          <p:spPr bwMode="auto">
            <a:xfrm>
              <a:off x="3839" y="2426"/>
              <a:ext cx="648" cy="286"/>
            </a:xfrm>
            <a:prstGeom prst="rect">
              <a:avLst/>
            </a:prstGeom>
            <a:solidFill>
              <a:srgbClr val="CCECFF"/>
            </a:solidFill>
            <a:ln w="9525">
              <a:solidFill>
                <a:schemeClr val="tx1"/>
              </a:solidFill>
              <a:miter lim="800000"/>
              <a:headEnd/>
              <a:tailEnd/>
            </a:ln>
          </p:spPr>
          <p:txBody>
            <a:bodyPr wrap="none">
              <a:spAutoFit/>
            </a:bodyPr>
            <a:lstStyle/>
            <a:p>
              <a:pPr algn="ctr">
                <a:spcBef>
                  <a:spcPct val="0"/>
                </a:spcBef>
              </a:pPr>
              <a:r>
                <a:rPr lang="en-US" sz="2400"/>
                <a:t>branch</a:t>
              </a:r>
            </a:p>
          </p:txBody>
        </p:sp>
      </p:grpSp>
      <p:grpSp>
        <p:nvGrpSpPr>
          <p:cNvPr id="6" name="Group 38"/>
          <p:cNvGrpSpPr>
            <a:grpSpLocks/>
          </p:cNvGrpSpPr>
          <p:nvPr/>
        </p:nvGrpSpPr>
        <p:grpSpPr bwMode="auto">
          <a:xfrm>
            <a:off x="9218614" y="1981200"/>
            <a:ext cx="1470253" cy="994278"/>
            <a:chOff x="3789" y="855"/>
            <a:chExt cx="916" cy="1167"/>
          </a:xfrm>
        </p:grpSpPr>
        <p:sp>
          <p:nvSpPr>
            <p:cNvPr id="40999" name="Rectangle 39"/>
            <p:cNvSpPr>
              <a:spLocks noChangeArrowheads="1"/>
            </p:cNvSpPr>
            <p:nvPr/>
          </p:nvSpPr>
          <p:spPr bwMode="auto">
            <a:xfrm>
              <a:off x="3796" y="1263"/>
              <a:ext cx="909" cy="759"/>
            </a:xfrm>
            <a:prstGeom prst="rect">
              <a:avLst/>
            </a:prstGeom>
            <a:solidFill>
              <a:srgbClr val="FFCC99"/>
            </a:solidFill>
            <a:ln w="9525">
              <a:solidFill>
                <a:schemeClr val="tx1"/>
              </a:solidFill>
              <a:miter lim="800000"/>
              <a:headEnd/>
              <a:tailEnd/>
            </a:ln>
          </p:spPr>
          <p:txBody>
            <a:bodyPr wrap="none" lIns="92075" tIns="46038" rIns="92075" bIns="46038">
              <a:spAutoFit/>
            </a:bodyPr>
            <a:lstStyle/>
            <a:p>
              <a:pPr>
                <a:spcBef>
                  <a:spcPct val="0"/>
                </a:spcBef>
              </a:pPr>
              <a:r>
                <a:rPr lang="en-US"/>
                <a:t>supplier_key</a:t>
              </a:r>
            </a:p>
            <a:p>
              <a:pPr>
                <a:spcBef>
                  <a:spcPct val="0"/>
                </a:spcBef>
              </a:pPr>
              <a:r>
                <a:rPr lang="en-US"/>
                <a:t>supplier_type</a:t>
              </a:r>
            </a:p>
          </p:txBody>
        </p:sp>
        <p:sp>
          <p:nvSpPr>
            <p:cNvPr id="41000" name="Text Box 40"/>
            <p:cNvSpPr txBox="1">
              <a:spLocks noChangeArrowheads="1"/>
            </p:cNvSpPr>
            <p:nvPr/>
          </p:nvSpPr>
          <p:spPr bwMode="auto">
            <a:xfrm>
              <a:off x="3789" y="855"/>
              <a:ext cx="732" cy="548"/>
            </a:xfrm>
            <a:prstGeom prst="rect">
              <a:avLst/>
            </a:prstGeom>
            <a:solidFill>
              <a:srgbClr val="FFCC99"/>
            </a:solidFill>
            <a:ln w="9525">
              <a:solidFill>
                <a:schemeClr val="tx1"/>
              </a:solidFill>
              <a:miter lim="800000"/>
              <a:headEnd/>
              <a:tailEnd/>
            </a:ln>
          </p:spPr>
          <p:txBody>
            <a:bodyPr wrap="none" anchor="ctr">
              <a:spAutoFit/>
            </a:bodyPr>
            <a:lstStyle/>
            <a:p>
              <a:pPr algn="ctr">
                <a:spcBef>
                  <a:spcPct val="0"/>
                </a:spcBef>
              </a:pPr>
              <a:r>
                <a:rPr lang="en-US" sz="2400"/>
                <a:t>supplier</a:t>
              </a:r>
            </a:p>
          </p:txBody>
        </p:sp>
      </p:grpSp>
      <p:sp>
        <p:nvSpPr>
          <p:cNvPr id="40991" name="Line 41"/>
          <p:cNvSpPr>
            <a:spLocks noChangeShapeType="1"/>
          </p:cNvSpPr>
          <p:nvPr/>
        </p:nvSpPr>
        <p:spPr bwMode="auto">
          <a:xfrm flipV="1">
            <a:off x="8763000" y="2971800"/>
            <a:ext cx="533400" cy="304800"/>
          </a:xfrm>
          <a:prstGeom prst="line">
            <a:avLst/>
          </a:prstGeom>
          <a:noFill/>
          <a:ln w="50800">
            <a:solidFill>
              <a:schemeClr val="tx1"/>
            </a:solidFill>
            <a:prstDash val="sysDot"/>
            <a:round/>
            <a:headEnd type="none" w="sm" len="sm"/>
            <a:tailEnd type="triangle" w="med" len="med"/>
          </a:ln>
        </p:spPr>
        <p:txBody>
          <a:bodyPr wrap="none" anchor="ctr"/>
          <a:lstStyle/>
          <a:p>
            <a:endParaRPr lang="en-US"/>
          </a:p>
        </p:txBody>
      </p:sp>
      <p:grpSp>
        <p:nvGrpSpPr>
          <p:cNvPr id="7" name="Group 42"/>
          <p:cNvGrpSpPr>
            <a:grpSpLocks/>
          </p:cNvGrpSpPr>
          <p:nvPr/>
        </p:nvGrpSpPr>
        <p:grpSpPr bwMode="auto">
          <a:xfrm>
            <a:off x="8945563" y="4800599"/>
            <a:ext cx="1759490" cy="1484302"/>
            <a:chOff x="684" y="2196"/>
            <a:chExt cx="1662" cy="929"/>
          </a:xfrm>
        </p:grpSpPr>
        <p:sp>
          <p:nvSpPr>
            <p:cNvPr id="40997" name="Rectangle 43"/>
            <p:cNvSpPr>
              <a:spLocks noChangeArrowheads="1"/>
            </p:cNvSpPr>
            <p:nvPr/>
          </p:nvSpPr>
          <p:spPr bwMode="auto">
            <a:xfrm>
              <a:off x="684" y="2450"/>
              <a:ext cx="1662" cy="675"/>
            </a:xfrm>
            <a:prstGeom prst="rect">
              <a:avLst/>
            </a:prstGeom>
            <a:solidFill>
              <a:srgbClr val="FFFF99"/>
            </a:solidFill>
            <a:ln w="9525">
              <a:solidFill>
                <a:schemeClr val="tx1"/>
              </a:solidFill>
              <a:miter lim="800000"/>
              <a:headEnd/>
              <a:tailEnd/>
            </a:ln>
          </p:spPr>
          <p:txBody>
            <a:bodyPr wrap="none" lIns="92075" tIns="46038" rIns="92075" bIns="46038">
              <a:spAutoFit/>
            </a:bodyPr>
            <a:lstStyle/>
            <a:p>
              <a:pPr>
                <a:spcBef>
                  <a:spcPct val="0"/>
                </a:spcBef>
              </a:pPr>
              <a:r>
                <a:rPr lang="en-US" sz="1600"/>
                <a:t>city_key</a:t>
              </a:r>
            </a:p>
            <a:p>
              <a:pPr>
                <a:spcBef>
                  <a:spcPct val="0"/>
                </a:spcBef>
              </a:pPr>
              <a:r>
                <a:rPr lang="en-US" sz="1600"/>
                <a:t>city</a:t>
              </a:r>
            </a:p>
            <a:p>
              <a:pPr>
                <a:spcBef>
                  <a:spcPct val="0"/>
                </a:spcBef>
              </a:pPr>
              <a:r>
                <a:rPr lang="en-US" sz="1600"/>
                <a:t>province_or_street</a:t>
              </a:r>
            </a:p>
            <a:p>
              <a:pPr>
                <a:spcBef>
                  <a:spcPct val="0"/>
                </a:spcBef>
              </a:pPr>
              <a:r>
                <a:rPr lang="en-US" sz="1600"/>
                <a:t>country</a:t>
              </a:r>
            </a:p>
          </p:txBody>
        </p:sp>
        <p:sp>
          <p:nvSpPr>
            <p:cNvPr id="40998" name="Rectangle 44"/>
            <p:cNvSpPr>
              <a:spLocks noChangeArrowheads="1"/>
            </p:cNvSpPr>
            <p:nvPr/>
          </p:nvSpPr>
          <p:spPr bwMode="auto">
            <a:xfrm>
              <a:off x="684" y="2196"/>
              <a:ext cx="483" cy="232"/>
            </a:xfrm>
            <a:prstGeom prst="rect">
              <a:avLst/>
            </a:prstGeom>
            <a:solidFill>
              <a:srgbClr val="FFFF99"/>
            </a:solidFill>
            <a:ln w="9525">
              <a:solidFill>
                <a:schemeClr val="tx1"/>
              </a:solidFill>
              <a:miter lim="800000"/>
              <a:headEnd/>
              <a:tailEnd/>
            </a:ln>
          </p:spPr>
          <p:txBody>
            <a:bodyPr wrap="none" lIns="92075" tIns="46038" rIns="92075" bIns="46038">
              <a:spAutoFit/>
            </a:bodyPr>
            <a:lstStyle/>
            <a:p>
              <a:pPr>
                <a:spcBef>
                  <a:spcPct val="0"/>
                </a:spcBef>
              </a:pPr>
              <a:r>
                <a:rPr lang="en-US"/>
                <a:t>city</a:t>
              </a:r>
            </a:p>
          </p:txBody>
        </p:sp>
      </p:grpSp>
      <p:sp>
        <p:nvSpPr>
          <p:cNvPr id="40993" name="Line 45"/>
          <p:cNvSpPr>
            <a:spLocks noChangeShapeType="1"/>
          </p:cNvSpPr>
          <p:nvPr/>
        </p:nvSpPr>
        <p:spPr bwMode="auto">
          <a:xfrm>
            <a:off x="8686800" y="5105400"/>
            <a:ext cx="228600" cy="533400"/>
          </a:xfrm>
          <a:prstGeom prst="line">
            <a:avLst/>
          </a:prstGeom>
          <a:noFill/>
          <a:ln w="50800">
            <a:solidFill>
              <a:schemeClr val="tx1"/>
            </a:solidFill>
            <a:prstDash val="sysDot"/>
            <a:round/>
            <a:headEnd type="none" w="sm" len="sm"/>
            <a:tailEnd type="triangle" w="med" len="med"/>
          </a:ln>
        </p:spPr>
        <p:txBody>
          <a:bodyPr wrap="none" anchor="ctr"/>
          <a:lstStyle/>
          <a:p>
            <a:endParaRPr lang="en-US"/>
          </a:p>
        </p:txBody>
      </p:sp>
      <p:sp>
        <p:nvSpPr>
          <p:cNvPr id="40994" name="Text Box 47"/>
          <p:cNvSpPr txBox="1">
            <a:spLocks noChangeArrowheads="1"/>
          </p:cNvSpPr>
          <p:nvPr/>
        </p:nvSpPr>
        <p:spPr bwMode="auto">
          <a:xfrm>
            <a:off x="6934201" y="5867400"/>
            <a:ext cx="1461619" cy="369974"/>
          </a:xfrm>
          <a:prstGeom prst="rect">
            <a:avLst/>
          </a:prstGeom>
          <a:noFill/>
          <a:ln w="9525" algn="ctr">
            <a:noFill/>
            <a:miter lim="800000"/>
            <a:headEnd/>
            <a:tailEnd/>
          </a:ln>
        </p:spPr>
        <p:txBody>
          <a:bodyPr wrap="none" lIns="92075" tIns="46038" rIns="92075" bIns="46038">
            <a:spAutoFit/>
          </a:bodyPr>
          <a:lstStyle/>
          <a:p>
            <a:r>
              <a:rPr lang="en-US">
                <a:solidFill>
                  <a:srgbClr val="FF0000"/>
                </a:solidFill>
              </a:rPr>
              <a:t>normalization</a:t>
            </a:r>
          </a:p>
        </p:txBody>
      </p:sp>
      <p:sp>
        <p:nvSpPr>
          <p:cNvPr id="40995" name="Line 48"/>
          <p:cNvSpPr>
            <a:spLocks noChangeShapeType="1"/>
          </p:cNvSpPr>
          <p:nvPr/>
        </p:nvSpPr>
        <p:spPr bwMode="auto">
          <a:xfrm flipV="1">
            <a:off x="7620000" y="5181600"/>
            <a:ext cx="381000" cy="762000"/>
          </a:xfrm>
          <a:prstGeom prst="line">
            <a:avLst/>
          </a:prstGeom>
          <a:noFill/>
          <a:ln w="9525">
            <a:solidFill>
              <a:srgbClr val="FF0000"/>
            </a:solidFill>
            <a:round/>
            <a:headEnd/>
            <a:tailEnd/>
          </a:ln>
        </p:spPr>
        <p:txBody>
          <a:bodyPr lIns="92075" tIns="46038" rIns="92075" bIns="46038">
            <a:spAutoFit/>
          </a:bodyPr>
          <a:lstStyle/>
          <a:p>
            <a:endParaRPr lang="en-US"/>
          </a:p>
        </p:txBody>
      </p:sp>
      <p:sp>
        <p:nvSpPr>
          <p:cNvPr id="40996" name="Line 49"/>
          <p:cNvSpPr>
            <a:spLocks noChangeShapeType="1"/>
          </p:cNvSpPr>
          <p:nvPr/>
        </p:nvSpPr>
        <p:spPr bwMode="auto">
          <a:xfrm flipV="1">
            <a:off x="7620000" y="5791200"/>
            <a:ext cx="1219200" cy="152400"/>
          </a:xfrm>
          <a:prstGeom prst="line">
            <a:avLst/>
          </a:prstGeom>
          <a:noFill/>
          <a:ln w="9525">
            <a:solidFill>
              <a:srgbClr val="FF0000"/>
            </a:solidFill>
            <a:round/>
            <a:headEnd/>
            <a:tailEnd/>
          </a:ln>
        </p:spPr>
        <p:txBody>
          <a:bodyPr lIns="92075" tIns="46038" rIns="92075" bIns="46038">
            <a:spAutoFit/>
          </a:bodyPr>
          <a:lstStyle/>
          <a:p>
            <a:endParaRPr lang="en-US"/>
          </a:p>
        </p:txBody>
      </p:sp>
    </p:spTree>
    <p:extLst>
      <p:ext uri="{BB962C8B-B14F-4D97-AF65-F5344CB8AC3E}">
        <p14:creationId xmlns:p14="http://schemas.microsoft.com/office/powerpoint/2010/main" val="64126894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2819400" y="304800"/>
            <a:ext cx="7010400" cy="838200"/>
          </a:xfrm>
          <a:noFill/>
        </p:spPr>
        <p:txBody>
          <a:bodyPr vert="horz" lIns="92075" tIns="46038" rIns="92075" bIns="46038" rtlCol="0" anchor="ctr">
            <a:normAutofit/>
          </a:bodyPr>
          <a:lstStyle/>
          <a:p>
            <a:pPr eaLnBrk="1" hangingPunct="1"/>
            <a:r>
              <a:rPr lang="en-US" dirty="0">
                <a:solidFill>
                  <a:schemeClr val="accent2"/>
                </a:solidFill>
              </a:rPr>
              <a:t>W</a:t>
            </a:r>
            <a:r>
              <a:rPr lang="en-US" dirty="0" smtClean="0">
                <a:solidFill>
                  <a:schemeClr val="accent2"/>
                </a:solidFill>
              </a:rPr>
              <a:t>hat </a:t>
            </a:r>
            <a:r>
              <a:rPr lang="en-US" dirty="0" smtClean="0">
                <a:solidFill>
                  <a:schemeClr val="accent2"/>
                </a:solidFill>
              </a:rPr>
              <a:t>is Data Warehouse?</a:t>
            </a:r>
            <a:endParaRPr lang="en-US" sz="3200" dirty="0">
              <a:solidFill>
                <a:schemeClr val="accent2"/>
              </a:solidFill>
            </a:endParaRPr>
          </a:p>
        </p:txBody>
      </p:sp>
      <p:sp>
        <p:nvSpPr>
          <p:cNvPr id="9222" name="Rectangle 3"/>
          <p:cNvSpPr>
            <a:spLocks noGrp="1" noChangeArrowheads="1"/>
          </p:cNvSpPr>
          <p:nvPr>
            <p:ph idx="1"/>
          </p:nvPr>
        </p:nvSpPr>
        <p:spPr>
          <a:xfrm>
            <a:off x="1097280" y="1789611"/>
            <a:ext cx="9875520" cy="4362996"/>
          </a:xfrm>
          <a:noFill/>
        </p:spPr>
        <p:txBody>
          <a:bodyPr vert="horz" lIns="92075" tIns="46038" rIns="92075" bIns="46038" rtlCol="0">
            <a:noAutofit/>
          </a:bodyPr>
          <a:lstStyle/>
          <a:p>
            <a:pPr marL="201168" lvl="1" indent="0">
              <a:lnSpc>
                <a:spcPct val="140000"/>
              </a:lnSpc>
              <a:buNone/>
            </a:pPr>
            <a:r>
              <a:rPr lang="en-US" sz="1800" dirty="0">
                <a:latin typeface="Arial" panose="020B0604020202020204" pitchFamily="34" charset="0"/>
                <a:ea typeface="Lato" pitchFamily="34" charset="-122"/>
                <a:cs typeface="Arial" panose="020B0604020202020204" pitchFamily="34" charset="0"/>
              </a:rPr>
              <a:t>Defined in many different </a:t>
            </a:r>
            <a:r>
              <a:rPr lang="en-US" sz="1800" dirty="0">
                <a:latin typeface="Arial" panose="020B0604020202020204" pitchFamily="34" charset="0"/>
                <a:ea typeface="Lato" pitchFamily="34" charset="-122"/>
                <a:cs typeface="Arial" panose="020B0604020202020204" pitchFamily="34" charset="0"/>
              </a:rPr>
              <a:t>ways</a:t>
            </a:r>
          </a:p>
          <a:p>
            <a:pPr lvl="1">
              <a:lnSpc>
                <a:spcPct val="140000"/>
              </a:lnSpc>
              <a:buFont typeface="Wingdings" panose="05000000000000000000" pitchFamily="2" charset="2"/>
              <a:buChar char="Ø"/>
            </a:pPr>
            <a:r>
              <a:rPr lang="en-US" sz="1800" dirty="0">
                <a:latin typeface="Arial" panose="020B0604020202020204" pitchFamily="34" charset="0"/>
                <a:ea typeface="Lato" pitchFamily="34" charset="-122"/>
                <a:cs typeface="Arial" panose="020B0604020202020204" pitchFamily="34" charset="0"/>
              </a:rPr>
              <a:t>The </a:t>
            </a:r>
            <a:r>
              <a:rPr lang="en-US" sz="1800" dirty="0">
                <a:latin typeface="Arial" panose="020B0604020202020204" pitchFamily="34" charset="0"/>
                <a:ea typeface="Lato" pitchFamily="34" charset="-122"/>
                <a:cs typeface="Arial" panose="020B0604020202020204" pitchFamily="34" charset="0"/>
              </a:rPr>
              <a:t>process of </a:t>
            </a:r>
            <a:r>
              <a:rPr lang="en-US" sz="1800" b="1" dirty="0">
                <a:latin typeface="Arial" panose="020B0604020202020204" pitchFamily="34" charset="0"/>
                <a:ea typeface="Lato" pitchFamily="34" charset="-122"/>
                <a:cs typeface="Arial" panose="020B0604020202020204" pitchFamily="34" charset="0"/>
              </a:rPr>
              <a:t>centralizing an organization's historical data </a:t>
            </a:r>
            <a:r>
              <a:rPr lang="en-US" sz="1800" dirty="0">
                <a:latin typeface="Arial" panose="020B0604020202020204" pitchFamily="34" charset="0"/>
                <a:ea typeface="Lato" pitchFamily="34" charset="-122"/>
                <a:cs typeface="Arial" panose="020B0604020202020204" pitchFamily="34" charset="0"/>
              </a:rPr>
              <a:t>from various sources into a single, comprehensive database. </a:t>
            </a:r>
            <a:endParaRPr lang="en-US" sz="1800" dirty="0">
              <a:latin typeface="Arial" panose="020B0604020202020204" pitchFamily="34" charset="0"/>
              <a:ea typeface="Lato" pitchFamily="34" charset="-122"/>
              <a:cs typeface="Arial" panose="020B0604020202020204" pitchFamily="34" charset="0"/>
            </a:endParaRPr>
          </a:p>
          <a:p>
            <a:pPr lvl="2">
              <a:lnSpc>
                <a:spcPct val="140000"/>
              </a:lnSpc>
              <a:buFont typeface="Wingdings" panose="05000000000000000000" pitchFamily="2" charset="2"/>
              <a:buChar char="Ø"/>
            </a:pPr>
            <a:r>
              <a:rPr lang="en-US" sz="1800" dirty="0">
                <a:latin typeface="Arial" panose="020B0604020202020204" pitchFamily="34" charset="0"/>
                <a:ea typeface="Lato" pitchFamily="34" charset="-122"/>
                <a:cs typeface="Arial" panose="020B0604020202020204" pitchFamily="34" charset="0"/>
              </a:rPr>
              <a:t>allows for advanced analytics, reporting, and informed decision-making across the enterprise</a:t>
            </a:r>
            <a:r>
              <a:rPr lang="en-US" sz="1800" dirty="0">
                <a:latin typeface="Arial" panose="020B0604020202020204" pitchFamily="34" charset="0"/>
                <a:ea typeface="Lato" pitchFamily="34" charset="-122"/>
                <a:cs typeface="Arial" panose="020B0604020202020204" pitchFamily="34" charset="0"/>
              </a:rPr>
              <a:t>.</a:t>
            </a:r>
          </a:p>
          <a:p>
            <a:pPr lvl="1">
              <a:lnSpc>
                <a:spcPct val="140000"/>
              </a:lnSpc>
              <a:buFont typeface="Wingdings" panose="05000000000000000000" pitchFamily="2" charset="2"/>
              <a:buChar char="Ø"/>
            </a:pPr>
            <a:r>
              <a:rPr lang="en-US" sz="1800" dirty="0">
                <a:latin typeface="Arial" panose="020B0604020202020204" pitchFamily="34" charset="0"/>
                <a:ea typeface="Lato" pitchFamily="34" charset="-122"/>
                <a:cs typeface="Arial" panose="020B0604020202020204" pitchFamily="34" charset="0"/>
              </a:rPr>
              <a:t>Provides </a:t>
            </a:r>
            <a:r>
              <a:rPr lang="en-US" sz="1800" dirty="0">
                <a:latin typeface="Arial" panose="020B0604020202020204" pitchFamily="34" charset="0"/>
                <a:ea typeface="Lato" pitchFamily="34" charset="-122"/>
                <a:cs typeface="Arial" panose="020B0604020202020204" pitchFamily="34" charset="0"/>
              </a:rPr>
              <a:t>architectures and tools for business executives </a:t>
            </a:r>
            <a:r>
              <a:rPr lang="en-US" sz="1800" b="1" dirty="0">
                <a:latin typeface="Arial" panose="020B0604020202020204" pitchFamily="34" charset="0"/>
                <a:ea typeface="Lato" pitchFamily="34" charset="-122"/>
                <a:cs typeface="Arial" panose="020B0604020202020204" pitchFamily="34" charset="0"/>
              </a:rPr>
              <a:t>to systematically organize, understand, and use their data to make strategic decisions</a:t>
            </a:r>
            <a:r>
              <a:rPr lang="en-US" sz="1800" dirty="0">
                <a:latin typeface="Arial" panose="020B0604020202020204" pitchFamily="34" charset="0"/>
                <a:ea typeface="Lato" pitchFamily="34" charset="-122"/>
                <a:cs typeface="Arial" panose="020B0604020202020204" pitchFamily="34" charset="0"/>
              </a:rPr>
              <a:t>.</a:t>
            </a:r>
          </a:p>
          <a:p>
            <a:pPr lvl="1">
              <a:lnSpc>
                <a:spcPct val="140000"/>
              </a:lnSpc>
              <a:buFont typeface="Wingdings" panose="05000000000000000000" pitchFamily="2" charset="2"/>
              <a:buChar char="Ø"/>
            </a:pPr>
            <a:r>
              <a:rPr lang="en-US" sz="1800" b="1" dirty="0">
                <a:latin typeface="Arial" panose="020B0604020202020204" pitchFamily="34" charset="0"/>
                <a:ea typeface="Lato" pitchFamily="34" charset="-122"/>
                <a:cs typeface="Arial" panose="020B0604020202020204" pitchFamily="34" charset="0"/>
              </a:rPr>
              <a:t>A data repository that is maintained separately</a:t>
            </a:r>
            <a:r>
              <a:rPr lang="en-US" sz="1800" dirty="0">
                <a:latin typeface="Arial" panose="020B0604020202020204" pitchFamily="34" charset="0"/>
                <a:ea typeface="Lato" pitchFamily="34" charset="-122"/>
                <a:cs typeface="Arial" panose="020B0604020202020204" pitchFamily="34" charset="0"/>
              </a:rPr>
              <a:t> from an organization’s operational </a:t>
            </a:r>
            <a:r>
              <a:rPr lang="en-US" sz="1800" dirty="0">
                <a:latin typeface="Arial" panose="020B0604020202020204" pitchFamily="34" charset="0"/>
                <a:ea typeface="Lato" pitchFamily="34" charset="-122"/>
                <a:cs typeface="Arial" panose="020B0604020202020204" pitchFamily="34" charset="0"/>
              </a:rPr>
              <a:t>database.</a:t>
            </a:r>
            <a:endParaRPr lang="en-US" sz="1800" dirty="0">
              <a:latin typeface="Arial" panose="020B0604020202020204" pitchFamily="34" charset="0"/>
              <a:ea typeface="Lato" pitchFamily="34" charset="-122"/>
              <a:cs typeface="Arial" panose="020B0604020202020204" pitchFamily="34" charset="0"/>
            </a:endParaRPr>
          </a:p>
          <a:p>
            <a:pPr lvl="1">
              <a:lnSpc>
                <a:spcPct val="140000"/>
              </a:lnSpc>
              <a:buFont typeface="Wingdings" panose="05000000000000000000" pitchFamily="2" charset="2"/>
              <a:buChar char="Ø"/>
            </a:pPr>
            <a:endParaRPr lang="en-US" sz="1800" dirty="0">
              <a:latin typeface="Arial" panose="020B0604020202020204" pitchFamily="34" charset="0"/>
              <a:ea typeface="Lato" pitchFamily="34" charset="-122"/>
              <a:cs typeface="Arial" panose="020B0604020202020204" pitchFamily="34" charset="0"/>
            </a:endParaRPr>
          </a:p>
        </p:txBody>
      </p:sp>
      <p:sp>
        <p:nvSpPr>
          <p:cNvPr id="9218" name="Date Placeholder 3"/>
          <p:cNvSpPr>
            <a:spLocks noGrp="1"/>
          </p:cNvSpPr>
          <p:nvPr>
            <p:ph type="dt" sz="half" idx="10"/>
          </p:nvPr>
        </p:nvSpPr>
        <p:spPr>
          <a:noFill/>
        </p:spPr>
        <p:txBody>
          <a:bodyPr/>
          <a:lstStyle/>
          <a:p>
            <a:fld id="{158CAD42-14CF-42F4-8EEC-E63622B0CCE5}" type="datetime4">
              <a:rPr lang="en-US"/>
              <a:pPr/>
              <a:t>June 2, 2024</a:t>
            </a:fld>
            <a:endParaRPr lang="en-US"/>
          </a:p>
        </p:txBody>
      </p:sp>
      <p:sp>
        <p:nvSpPr>
          <p:cNvPr id="9219" name="Footer Placeholder 4"/>
          <p:cNvSpPr>
            <a:spLocks noGrp="1"/>
          </p:cNvSpPr>
          <p:nvPr>
            <p:ph type="ftr" sz="quarter" idx="11"/>
          </p:nvPr>
        </p:nvSpPr>
        <p:spPr>
          <a:noFill/>
        </p:spPr>
        <p:txBody>
          <a:bodyPr/>
          <a:lstStyle/>
          <a:p>
            <a:r>
              <a:rPr lang="en-US"/>
              <a:t>Data Mining: Concepts and Techniques</a:t>
            </a:r>
          </a:p>
        </p:txBody>
      </p:sp>
      <p:sp>
        <p:nvSpPr>
          <p:cNvPr id="9220" name="Slide Number Placeholder 5"/>
          <p:cNvSpPr>
            <a:spLocks noGrp="1"/>
          </p:cNvSpPr>
          <p:nvPr>
            <p:ph type="sldNum" sz="quarter" idx="12"/>
          </p:nvPr>
        </p:nvSpPr>
        <p:spPr>
          <a:noFill/>
        </p:spPr>
        <p:txBody>
          <a:bodyPr/>
          <a:lstStyle/>
          <a:p>
            <a:fld id="{4457217E-9188-4F3C-A7D8-5E5E443CBAF0}" type="slidenum">
              <a:rPr lang="en-US"/>
              <a:pPr/>
              <a:t>3</a:t>
            </a:fld>
            <a:endParaRPr lang="en-US"/>
          </a:p>
        </p:txBody>
      </p:sp>
    </p:spTree>
    <p:extLst>
      <p:ext uri="{BB962C8B-B14F-4D97-AF65-F5344CB8AC3E}">
        <p14:creationId xmlns:p14="http://schemas.microsoft.com/office/powerpoint/2010/main" val="76337935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9465" t="19730" r="23262" b="25524"/>
          <a:stretch/>
        </p:blipFill>
        <p:spPr>
          <a:xfrm>
            <a:off x="845126" y="346361"/>
            <a:ext cx="10141528" cy="6286831"/>
          </a:xfrm>
          <a:prstGeom prst="rect">
            <a:avLst/>
          </a:prstGeom>
        </p:spPr>
      </p:pic>
    </p:spTree>
    <p:extLst>
      <p:ext uri="{BB962C8B-B14F-4D97-AF65-F5344CB8AC3E}">
        <p14:creationId xmlns:p14="http://schemas.microsoft.com/office/powerpoint/2010/main" val="321119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Fact </a:t>
            </a:r>
            <a:r>
              <a:rPr lang="en-IN" b="1" dirty="0" smtClean="0"/>
              <a:t>constellation</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IN" dirty="0" smtClean="0"/>
              <a:t>Sophisticated applications.</a:t>
            </a:r>
          </a:p>
          <a:p>
            <a:pPr>
              <a:buFont typeface="Wingdings" panose="05000000000000000000" pitchFamily="2" charset="2"/>
              <a:buChar char="Ø"/>
            </a:pPr>
            <a:r>
              <a:rPr lang="en-IN" dirty="0" smtClean="0"/>
              <a:t>Multiple </a:t>
            </a:r>
            <a:r>
              <a:rPr lang="en-IN" dirty="0"/>
              <a:t>fact tables to </a:t>
            </a:r>
            <a:r>
              <a:rPr lang="en-IN" i="1" dirty="0"/>
              <a:t>share </a:t>
            </a:r>
            <a:r>
              <a:rPr lang="en-IN" dirty="0"/>
              <a:t>dimension tables. </a:t>
            </a:r>
            <a:endParaRPr lang="en-IN" dirty="0" smtClean="0"/>
          </a:p>
          <a:p>
            <a:pPr>
              <a:buFont typeface="Wingdings" panose="05000000000000000000" pitchFamily="2" charset="2"/>
              <a:buChar char="Ø"/>
            </a:pPr>
            <a:r>
              <a:rPr lang="en-IN" dirty="0" smtClean="0"/>
              <a:t>This </a:t>
            </a:r>
            <a:r>
              <a:rPr lang="en-IN" dirty="0"/>
              <a:t>kind of schema can be viewed as a collection of stars, and</a:t>
            </a:r>
            <a:r>
              <a:rPr lang="en-IN" i="1" dirty="0"/>
              <a:t> </a:t>
            </a:r>
            <a:r>
              <a:rPr lang="en-IN" dirty="0"/>
              <a:t>hence is called a </a:t>
            </a:r>
            <a:r>
              <a:rPr lang="en-IN" b="1" dirty="0">
                <a:solidFill>
                  <a:srgbClr val="0070C0"/>
                </a:solidFill>
              </a:rPr>
              <a:t>galaxy schema </a:t>
            </a:r>
            <a:r>
              <a:rPr lang="en-IN" dirty="0"/>
              <a:t>or a </a:t>
            </a:r>
            <a:r>
              <a:rPr lang="en-IN" b="1" dirty="0">
                <a:solidFill>
                  <a:srgbClr val="0070C0"/>
                </a:solidFill>
              </a:rPr>
              <a:t>fact constellation</a:t>
            </a:r>
            <a:r>
              <a:rPr lang="en-IN" dirty="0" smtClean="0">
                <a:solidFill>
                  <a:srgbClr val="0070C0"/>
                </a:solidFill>
              </a:rPr>
              <a:t>.</a:t>
            </a:r>
          </a:p>
          <a:p>
            <a:r>
              <a:rPr lang="en-US" dirty="0"/>
              <a:t>A fact constellation schema allows dimension tables to be </a:t>
            </a:r>
            <a:r>
              <a:rPr lang="en-US" dirty="0" smtClean="0"/>
              <a:t>shared </a:t>
            </a:r>
            <a:r>
              <a:rPr lang="en-IN" dirty="0" smtClean="0"/>
              <a:t>between </a:t>
            </a:r>
            <a:r>
              <a:rPr lang="en-IN" dirty="0"/>
              <a:t>fact tables.</a:t>
            </a:r>
            <a:endParaRPr lang="en-IN" dirty="0">
              <a:solidFill>
                <a:srgbClr val="0070C0"/>
              </a:solidFill>
            </a:endParaRPr>
          </a:p>
          <a:p>
            <a:endParaRPr lang="en-IN" dirty="0"/>
          </a:p>
        </p:txBody>
      </p:sp>
    </p:spTree>
    <p:extLst>
      <p:ext uri="{BB962C8B-B14F-4D97-AF65-F5344CB8AC3E}">
        <p14:creationId xmlns:p14="http://schemas.microsoft.com/office/powerpoint/2010/main" val="378511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667000" y="685800"/>
            <a:ext cx="7467600" cy="692150"/>
          </a:xfrm>
        </p:spPr>
        <p:txBody>
          <a:bodyPr>
            <a:normAutofit fontScale="90000"/>
          </a:bodyPr>
          <a:lstStyle/>
          <a:p>
            <a:pPr eaLnBrk="1" hangingPunct="1"/>
            <a:r>
              <a:rPr lang="en-US" smtClean="0"/>
              <a:t>Example of Fact Constellation</a:t>
            </a:r>
          </a:p>
        </p:txBody>
      </p:sp>
      <p:sp>
        <p:nvSpPr>
          <p:cNvPr id="41987" name="Rectangle 3"/>
          <p:cNvSpPr>
            <a:spLocks noChangeArrowheads="1"/>
          </p:cNvSpPr>
          <p:nvPr/>
        </p:nvSpPr>
        <p:spPr bwMode="auto">
          <a:xfrm>
            <a:off x="4419600" y="3048000"/>
            <a:ext cx="1608138" cy="457200"/>
          </a:xfrm>
          <a:prstGeom prst="rect">
            <a:avLst/>
          </a:prstGeom>
          <a:noFill/>
          <a:ln w="12700">
            <a:solidFill>
              <a:schemeClr val="tx1"/>
            </a:solidFill>
            <a:miter lim="800000"/>
            <a:headEnd/>
            <a:tailEnd/>
          </a:ln>
        </p:spPr>
        <p:txBody>
          <a:bodyPr wrap="none" anchor="ctr"/>
          <a:lstStyle/>
          <a:p>
            <a:endParaRPr lang="en-US"/>
          </a:p>
        </p:txBody>
      </p:sp>
      <p:grpSp>
        <p:nvGrpSpPr>
          <p:cNvPr id="2" name="Group 4"/>
          <p:cNvGrpSpPr>
            <a:grpSpLocks/>
          </p:cNvGrpSpPr>
          <p:nvPr/>
        </p:nvGrpSpPr>
        <p:grpSpPr bwMode="auto">
          <a:xfrm>
            <a:off x="1752600" y="1219201"/>
            <a:ext cx="1659162" cy="1984401"/>
            <a:chOff x="277" y="1164"/>
            <a:chExt cx="1033" cy="1230"/>
          </a:xfrm>
        </p:grpSpPr>
        <p:sp>
          <p:nvSpPr>
            <p:cNvPr id="42048" name="Rectangle 5"/>
            <p:cNvSpPr>
              <a:spLocks noChangeArrowheads="1"/>
            </p:cNvSpPr>
            <p:nvPr/>
          </p:nvSpPr>
          <p:spPr bwMode="auto">
            <a:xfrm>
              <a:off x="277" y="1421"/>
              <a:ext cx="1033" cy="973"/>
            </a:xfrm>
            <a:prstGeom prst="rect">
              <a:avLst/>
            </a:prstGeom>
            <a:solidFill>
              <a:srgbClr val="00FF99"/>
            </a:solidFill>
            <a:ln w="9525">
              <a:solidFill>
                <a:schemeClr val="tx1"/>
              </a:solidFill>
              <a:miter lim="800000"/>
              <a:headEnd/>
              <a:tailEnd/>
            </a:ln>
          </p:spPr>
          <p:txBody>
            <a:bodyPr wrap="none" lIns="92075" tIns="46038" rIns="92075" bIns="46038">
              <a:spAutoFit/>
            </a:bodyPr>
            <a:lstStyle/>
            <a:p>
              <a:pPr>
                <a:spcBef>
                  <a:spcPct val="0"/>
                </a:spcBef>
              </a:pPr>
              <a:r>
                <a:rPr lang="en-US" sz="1600"/>
                <a:t>time_key</a:t>
              </a:r>
            </a:p>
            <a:p>
              <a:pPr>
                <a:spcBef>
                  <a:spcPct val="0"/>
                </a:spcBef>
              </a:pPr>
              <a:r>
                <a:rPr lang="en-US" sz="1600"/>
                <a:t>day</a:t>
              </a:r>
            </a:p>
            <a:p>
              <a:pPr>
                <a:spcBef>
                  <a:spcPct val="0"/>
                </a:spcBef>
              </a:pPr>
              <a:r>
                <a:rPr lang="en-US" sz="1600"/>
                <a:t>day_of_the_week</a:t>
              </a:r>
            </a:p>
            <a:p>
              <a:pPr>
                <a:spcBef>
                  <a:spcPct val="0"/>
                </a:spcBef>
              </a:pPr>
              <a:r>
                <a:rPr lang="en-US" sz="1600"/>
                <a:t>month</a:t>
              </a:r>
            </a:p>
            <a:p>
              <a:pPr>
                <a:spcBef>
                  <a:spcPct val="0"/>
                </a:spcBef>
              </a:pPr>
              <a:r>
                <a:rPr lang="en-US" sz="1600"/>
                <a:t>quarter</a:t>
              </a:r>
            </a:p>
            <a:p>
              <a:pPr>
                <a:spcBef>
                  <a:spcPct val="0"/>
                </a:spcBef>
              </a:pPr>
              <a:r>
                <a:rPr lang="en-US" sz="1600"/>
                <a:t>year</a:t>
              </a:r>
            </a:p>
          </p:txBody>
        </p:sp>
        <p:sp>
          <p:nvSpPr>
            <p:cNvPr id="42049" name="Rectangle 6"/>
            <p:cNvSpPr>
              <a:spLocks noChangeArrowheads="1"/>
            </p:cNvSpPr>
            <p:nvPr/>
          </p:nvSpPr>
          <p:spPr bwMode="auto">
            <a:xfrm>
              <a:off x="277" y="1164"/>
              <a:ext cx="379" cy="229"/>
            </a:xfrm>
            <a:prstGeom prst="rect">
              <a:avLst/>
            </a:prstGeom>
            <a:solidFill>
              <a:srgbClr val="00FF99"/>
            </a:solidFill>
            <a:ln w="9525">
              <a:solidFill>
                <a:schemeClr val="tx1"/>
              </a:solidFill>
              <a:miter lim="800000"/>
              <a:headEnd/>
              <a:tailEnd/>
            </a:ln>
          </p:spPr>
          <p:txBody>
            <a:bodyPr wrap="none" lIns="92075" tIns="46038" rIns="92075" bIns="46038">
              <a:spAutoFit/>
            </a:bodyPr>
            <a:lstStyle/>
            <a:p>
              <a:pPr>
                <a:spcBef>
                  <a:spcPct val="0"/>
                </a:spcBef>
              </a:pPr>
              <a:r>
                <a:rPr lang="en-US"/>
                <a:t>time</a:t>
              </a:r>
            </a:p>
          </p:txBody>
        </p:sp>
      </p:grpSp>
      <p:grpSp>
        <p:nvGrpSpPr>
          <p:cNvPr id="3" name="Group 7"/>
          <p:cNvGrpSpPr>
            <a:grpSpLocks/>
          </p:cNvGrpSpPr>
          <p:nvPr/>
        </p:nvGrpSpPr>
        <p:grpSpPr bwMode="auto">
          <a:xfrm>
            <a:off x="6629401" y="4038600"/>
            <a:ext cx="1759359" cy="1733550"/>
            <a:chOff x="684" y="2196"/>
            <a:chExt cx="1096" cy="1075"/>
          </a:xfrm>
        </p:grpSpPr>
        <p:sp>
          <p:nvSpPr>
            <p:cNvPr id="42046" name="Rectangle 8"/>
            <p:cNvSpPr>
              <a:spLocks noChangeArrowheads="1"/>
            </p:cNvSpPr>
            <p:nvPr/>
          </p:nvSpPr>
          <p:spPr bwMode="auto">
            <a:xfrm>
              <a:off x="684" y="2450"/>
              <a:ext cx="1096" cy="821"/>
            </a:xfrm>
            <a:prstGeom prst="rect">
              <a:avLst/>
            </a:prstGeom>
            <a:solidFill>
              <a:srgbClr val="FFFF99"/>
            </a:solidFill>
            <a:ln w="9525">
              <a:solidFill>
                <a:schemeClr val="tx1"/>
              </a:solidFill>
              <a:miter lim="800000"/>
              <a:headEnd/>
              <a:tailEnd/>
            </a:ln>
          </p:spPr>
          <p:txBody>
            <a:bodyPr wrap="none" lIns="92075" tIns="46038" rIns="92075" bIns="46038">
              <a:spAutoFit/>
            </a:bodyPr>
            <a:lstStyle/>
            <a:p>
              <a:pPr>
                <a:spcBef>
                  <a:spcPct val="0"/>
                </a:spcBef>
              </a:pPr>
              <a:r>
                <a:rPr lang="en-US" sz="1600"/>
                <a:t>location_key</a:t>
              </a:r>
            </a:p>
            <a:p>
              <a:pPr>
                <a:spcBef>
                  <a:spcPct val="0"/>
                </a:spcBef>
              </a:pPr>
              <a:r>
                <a:rPr lang="en-US" sz="1600"/>
                <a:t>street</a:t>
              </a:r>
            </a:p>
            <a:p>
              <a:pPr>
                <a:spcBef>
                  <a:spcPct val="0"/>
                </a:spcBef>
              </a:pPr>
              <a:r>
                <a:rPr lang="en-US" sz="1600"/>
                <a:t>city</a:t>
              </a:r>
            </a:p>
            <a:p>
              <a:pPr>
                <a:spcBef>
                  <a:spcPct val="0"/>
                </a:spcBef>
              </a:pPr>
              <a:r>
                <a:rPr lang="en-US" sz="1600"/>
                <a:t>province_or_street</a:t>
              </a:r>
            </a:p>
            <a:p>
              <a:pPr>
                <a:spcBef>
                  <a:spcPct val="0"/>
                </a:spcBef>
              </a:pPr>
              <a:r>
                <a:rPr lang="en-US" sz="1600"/>
                <a:t>country</a:t>
              </a:r>
            </a:p>
          </p:txBody>
        </p:sp>
        <p:sp>
          <p:nvSpPr>
            <p:cNvPr id="42047" name="Rectangle 9"/>
            <p:cNvSpPr>
              <a:spLocks noChangeArrowheads="1"/>
            </p:cNvSpPr>
            <p:nvPr/>
          </p:nvSpPr>
          <p:spPr bwMode="auto">
            <a:xfrm>
              <a:off x="684" y="2196"/>
              <a:ext cx="580" cy="233"/>
            </a:xfrm>
            <a:prstGeom prst="rect">
              <a:avLst/>
            </a:prstGeom>
            <a:solidFill>
              <a:srgbClr val="FFFF99"/>
            </a:solidFill>
            <a:ln w="9525">
              <a:solidFill>
                <a:schemeClr val="tx1"/>
              </a:solidFill>
              <a:miter lim="800000"/>
              <a:headEnd/>
              <a:tailEnd/>
            </a:ln>
          </p:spPr>
          <p:txBody>
            <a:bodyPr wrap="none" lIns="92075" tIns="46038" rIns="92075" bIns="46038">
              <a:spAutoFit/>
            </a:bodyPr>
            <a:lstStyle/>
            <a:p>
              <a:pPr>
                <a:spcBef>
                  <a:spcPct val="0"/>
                </a:spcBef>
              </a:pPr>
              <a:r>
                <a:rPr lang="en-US"/>
                <a:t>location</a:t>
              </a:r>
            </a:p>
          </p:txBody>
        </p:sp>
      </p:grpSp>
      <p:sp>
        <p:nvSpPr>
          <p:cNvPr id="41990" name="Rectangle 10"/>
          <p:cNvSpPr>
            <a:spLocks noChangeArrowheads="1"/>
          </p:cNvSpPr>
          <p:nvPr/>
        </p:nvSpPr>
        <p:spPr bwMode="auto">
          <a:xfrm>
            <a:off x="4267200" y="2133600"/>
            <a:ext cx="1630062" cy="369974"/>
          </a:xfrm>
          <a:prstGeom prst="rect">
            <a:avLst/>
          </a:prstGeom>
          <a:noFill/>
          <a:ln w="9525">
            <a:noFill/>
            <a:miter lim="800000"/>
            <a:headEnd/>
            <a:tailEnd/>
          </a:ln>
        </p:spPr>
        <p:txBody>
          <a:bodyPr wrap="none" lIns="92075" tIns="46038" rIns="92075" bIns="46038">
            <a:spAutoFit/>
          </a:bodyPr>
          <a:lstStyle/>
          <a:p>
            <a:pPr>
              <a:spcBef>
                <a:spcPct val="0"/>
              </a:spcBef>
            </a:pPr>
            <a:r>
              <a:rPr lang="en-US"/>
              <a:t>Sales Fact Table</a:t>
            </a:r>
          </a:p>
        </p:txBody>
      </p:sp>
      <p:sp>
        <p:nvSpPr>
          <p:cNvPr id="41991" name="Rectangle 11"/>
          <p:cNvSpPr>
            <a:spLocks noChangeArrowheads="1"/>
          </p:cNvSpPr>
          <p:nvPr/>
        </p:nvSpPr>
        <p:spPr bwMode="auto">
          <a:xfrm>
            <a:off x="4419600" y="2590800"/>
            <a:ext cx="1600200" cy="452438"/>
          </a:xfrm>
          <a:prstGeom prst="rect">
            <a:avLst/>
          </a:prstGeom>
          <a:noFill/>
          <a:ln w="12700">
            <a:solidFill>
              <a:schemeClr val="tx1"/>
            </a:solidFill>
            <a:miter lim="800000"/>
            <a:headEnd/>
            <a:tailEnd/>
          </a:ln>
        </p:spPr>
        <p:txBody>
          <a:bodyPr wrap="none" anchor="ctr"/>
          <a:lstStyle/>
          <a:p>
            <a:endParaRPr lang="en-US"/>
          </a:p>
        </p:txBody>
      </p:sp>
      <p:sp>
        <p:nvSpPr>
          <p:cNvPr id="41992" name="Rectangle 12"/>
          <p:cNvSpPr>
            <a:spLocks noChangeArrowheads="1"/>
          </p:cNvSpPr>
          <p:nvPr/>
        </p:nvSpPr>
        <p:spPr bwMode="auto">
          <a:xfrm>
            <a:off x="4419600" y="2667001"/>
            <a:ext cx="1601788" cy="366713"/>
          </a:xfrm>
          <a:prstGeom prst="rect">
            <a:avLst/>
          </a:prstGeom>
          <a:solidFill>
            <a:srgbClr val="00FF99"/>
          </a:solidFill>
          <a:ln w="9525">
            <a:noFill/>
            <a:miter lim="800000"/>
            <a:headEnd/>
            <a:tailEnd/>
          </a:ln>
        </p:spPr>
        <p:txBody>
          <a:bodyPr lIns="92075" tIns="46038" rIns="92075" bIns="46038">
            <a:spAutoFit/>
          </a:bodyPr>
          <a:lstStyle/>
          <a:p>
            <a:pPr algn="ctr">
              <a:spcBef>
                <a:spcPct val="0"/>
              </a:spcBef>
            </a:pPr>
            <a:r>
              <a:rPr lang="en-US"/>
              <a:t>time_key</a:t>
            </a:r>
          </a:p>
        </p:txBody>
      </p:sp>
      <p:sp>
        <p:nvSpPr>
          <p:cNvPr id="41993" name="Rectangle 13"/>
          <p:cNvSpPr>
            <a:spLocks noChangeArrowheads="1"/>
          </p:cNvSpPr>
          <p:nvPr/>
        </p:nvSpPr>
        <p:spPr bwMode="auto">
          <a:xfrm>
            <a:off x="4419600" y="3124201"/>
            <a:ext cx="1600200" cy="366713"/>
          </a:xfrm>
          <a:prstGeom prst="rect">
            <a:avLst/>
          </a:prstGeom>
          <a:solidFill>
            <a:srgbClr val="FFCC99"/>
          </a:solidFill>
          <a:ln w="9525">
            <a:noFill/>
            <a:miter lim="800000"/>
            <a:headEnd/>
            <a:tailEnd/>
          </a:ln>
        </p:spPr>
        <p:txBody>
          <a:bodyPr lIns="92075" tIns="46038" rIns="92075" bIns="46038">
            <a:spAutoFit/>
          </a:bodyPr>
          <a:lstStyle/>
          <a:p>
            <a:pPr>
              <a:spcBef>
                <a:spcPct val="0"/>
              </a:spcBef>
            </a:pPr>
            <a:r>
              <a:rPr lang="en-US"/>
              <a:t>         item_key</a:t>
            </a:r>
          </a:p>
        </p:txBody>
      </p:sp>
      <p:sp>
        <p:nvSpPr>
          <p:cNvPr id="41994" name="Rectangle 14"/>
          <p:cNvSpPr>
            <a:spLocks noChangeArrowheads="1"/>
          </p:cNvSpPr>
          <p:nvPr/>
        </p:nvSpPr>
        <p:spPr bwMode="auto">
          <a:xfrm>
            <a:off x="4419600" y="3505200"/>
            <a:ext cx="1600200" cy="450850"/>
          </a:xfrm>
          <a:prstGeom prst="rect">
            <a:avLst/>
          </a:prstGeom>
          <a:noFill/>
          <a:ln w="12700">
            <a:solidFill>
              <a:schemeClr val="tx1"/>
            </a:solidFill>
            <a:miter lim="800000"/>
            <a:headEnd/>
            <a:tailEnd/>
          </a:ln>
        </p:spPr>
        <p:txBody>
          <a:bodyPr wrap="none" anchor="ctr"/>
          <a:lstStyle/>
          <a:p>
            <a:endParaRPr lang="en-US"/>
          </a:p>
        </p:txBody>
      </p:sp>
      <p:sp>
        <p:nvSpPr>
          <p:cNvPr id="41995" name="Rectangle 15"/>
          <p:cNvSpPr>
            <a:spLocks noChangeArrowheads="1"/>
          </p:cNvSpPr>
          <p:nvPr/>
        </p:nvSpPr>
        <p:spPr bwMode="auto">
          <a:xfrm>
            <a:off x="4419600" y="3505201"/>
            <a:ext cx="1600200" cy="366713"/>
          </a:xfrm>
          <a:prstGeom prst="rect">
            <a:avLst/>
          </a:prstGeom>
          <a:solidFill>
            <a:srgbClr val="CCECFF"/>
          </a:solidFill>
          <a:ln w="9525">
            <a:noFill/>
            <a:miter lim="800000"/>
            <a:headEnd/>
            <a:tailEnd/>
          </a:ln>
        </p:spPr>
        <p:txBody>
          <a:bodyPr lIns="92075" tIns="46038" rIns="92075" bIns="46038">
            <a:spAutoFit/>
          </a:bodyPr>
          <a:lstStyle/>
          <a:p>
            <a:pPr>
              <a:spcBef>
                <a:spcPct val="0"/>
              </a:spcBef>
            </a:pPr>
            <a:r>
              <a:rPr lang="en-US"/>
              <a:t>      branch_key</a:t>
            </a:r>
          </a:p>
        </p:txBody>
      </p:sp>
      <p:sp>
        <p:nvSpPr>
          <p:cNvPr id="41996" name="Rectangle 16"/>
          <p:cNvSpPr>
            <a:spLocks noChangeArrowheads="1"/>
          </p:cNvSpPr>
          <p:nvPr/>
        </p:nvSpPr>
        <p:spPr bwMode="auto">
          <a:xfrm>
            <a:off x="4419600" y="3962400"/>
            <a:ext cx="1600200" cy="452438"/>
          </a:xfrm>
          <a:prstGeom prst="rect">
            <a:avLst/>
          </a:prstGeom>
          <a:noFill/>
          <a:ln w="12700">
            <a:solidFill>
              <a:schemeClr val="tx1"/>
            </a:solidFill>
            <a:miter lim="800000"/>
            <a:headEnd/>
            <a:tailEnd/>
          </a:ln>
        </p:spPr>
        <p:txBody>
          <a:bodyPr wrap="none" anchor="ctr"/>
          <a:lstStyle/>
          <a:p>
            <a:endParaRPr lang="en-US"/>
          </a:p>
        </p:txBody>
      </p:sp>
      <p:sp>
        <p:nvSpPr>
          <p:cNvPr id="41997" name="Rectangle 17"/>
          <p:cNvSpPr>
            <a:spLocks noChangeArrowheads="1"/>
          </p:cNvSpPr>
          <p:nvPr/>
        </p:nvSpPr>
        <p:spPr bwMode="auto">
          <a:xfrm>
            <a:off x="4418013" y="3981451"/>
            <a:ext cx="1593850" cy="366713"/>
          </a:xfrm>
          <a:prstGeom prst="rect">
            <a:avLst/>
          </a:prstGeom>
          <a:solidFill>
            <a:srgbClr val="FFFF99"/>
          </a:solidFill>
          <a:ln w="9525">
            <a:noFill/>
            <a:miter lim="800000"/>
            <a:headEnd/>
            <a:tailEnd/>
          </a:ln>
        </p:spPr>
        <p:txBody>
          <a:bodyPr wrap="none" lIns="92075" tIns="46038" rIns="92075" bIns="46038">
            <a:spAutoFit/>
          </a:bodyPr>
          <a:lstStyle/>
          <a:p>
            <a:pPr>
              <a:spcBef>
                <a:spcPct val="0"/>
              </a:spcBef>
            </a:pPr>
            <a:r>
              <a:rPr lang="en-US"/>
              <a:t>    location_key</a:t>
            </a:r>
          </a:p>
        </p:txBody>
      </p:sp>
      <p:sp>
        <p:nvSpPr>
          <p:cNvPr id="41998" name="Rectangle 18"/>
          <p:cNvSpPr>
            <a:spLocks noChangeArrowheads="1"/>
          </p:cNvSpPr>
          <p:nvPr/>
        </p:nvSpPr>
        <p:spPr bwMode="auto">
          <a:xfrm>
            <a:off x="4384676" y="4419601"/>
            <a:ext cx="1635125" cy="455613"/>
          </a:xfrm>
          <a:prstGeom prst="rect">
            <a:avLst/>
          </a:prstGeom>
          <a:noFill/>
          <a:ln w="12700">
            <a:solidFill>
              <a:schemeClr val="tx1"/>
            </a:solidFill>
            <a:miter lim="800000"/>
            <a:headEnd/>
            <a:tailEnd/>
          </a:ln>
        </p:spPr>
        <p:txBody>
          <a:bodyPr wrap="none" anchor="ctr"/>
          <a:lstStyle/>
          <a:p>
            <a:endParaRPr lang="en-US"/>
          </a:p>
        </p:txBody>
      </p:sp>
      <p:sp>
        <p:nvSpPr>
          <p:cNvPr id="41999" name="Rectangle 19"/>
          <p:cNvSpPr>
            <a:spLocks noChangeArrowheads="1"/>
          </p:cNvSpPr>
          <p:nvPr/>
        </p:nvSpPr>
        <p:spPr bwMode="auto">
          <a:xfrm>
            <a:off x="4419600" y="4473576"/>
            <a:ext cx="1581150" cy="366713"/>
          </a:xfrm>
          <a:prstGeom prst="rect">
            <a:avLst/>
          </a:prstGeom>
          <a:solidFill>
            <a:srgbClr val="FF99CC"/>
          </a:solidFill>
          <a:ln w="9525">
            <a:noFill/>
            <a:miter lim="800000"/>
            <a:headEnd/>
            <a:tailEnd/>
          </a:ln>
        </p:spPr>
        <p:txBody>
          <a:bodyPr wrap="none" lIns="92075" tIns="46038" rIns="92075" bIns="46038">
            <a:spAutoFit/>
          </a:bodyPr>
          <a:lstStyle/>
          <a:p>
            <a:pPr>
              <a:spcBef>
                <a:spcPct val="0"/>
              </a:spcBef>
            </a:pPr>
            <a:r>
              <a:rPr lang="en-US"/>
              <a:t>        units_sold</a:t>
            </a:r>
          </a:p>
        </p:txBody>
      </p:sp>
      <p:sp>
        <p:nvSpPr>
          <p:cNvPr id="42000" name="Rectangle 20"/>
          <p:cNvSpPr>
            <a:spLocks noChangeArrowheads="1"/>
          </p:cNvSpPr>
          <p:nvPr/>
        </p:nvSpPr>
        <p:spPr bwMode="auto">
          <a:xfrm>
            <a:off x="4384676" y="4876801"/>
            <a:ext cx="1635125" cy="461963"/>
          </a:xfrm>
          <a:prstGeom prst="rect">
            <a:avLst/>
          </a:prstGeom>
          <a:noFill/>
          <a:ln w="12700">
            <a:solidFill>
              <a:schemeClr val="tx1"/>
            </a:solidFill>
            <a:miter lim="800000"/>
            <a:headEnd/>
            <a:tailEnd/>
          </a:ln>
        </p:spPr>
        <p:txBody>
          <a:bodyPr wrap="none" anchor="ctr"/>
          <a:lstStyle/>
          <a:p>
            <a:endParaRPr lang="en-US"/>
          </a:p>
        </p:txBody>
      </p:sp>
      <p:sp>
        <p:nvSpPr>
          <p:cNvPr id="42001" name="Rectangle 21"/>
          <p:cNvSpPr>
            <a:spLocks noChangeArrowheads="1"/>
          </p:cNvSpPr>
          <p:nvPr/>
        </p:nvSpPr>
        <p:spPr bwMode="auto">
          <a:xfrm>
            <a:off x="4419600" y="4918076"/>
            <a:ext cx="1587500" cy="366713"/>
          </a:xfrm>
          <a:prstGeom prst="rect">
            <a:avLst/>
          </a:prstGeom>
          <a:solidFill>
            <a:srgbClr val="FF99CC"/>
          </a:solidFill>
          <a:ln w="9525">
            <a:noFill/>
            <a:miter lim="800000"/>
            <a:headEnd/>
            <a:tailEnd/>
          </a:ln>
        </p:spPr>
        <p:txBody>
          <a:bodyPr wrap="none" lIns="92075" tIns="46038" rIns="92075" bIns="46038">
            <a:spAutoFit/>
          </a:bodyPr>
          <a:lstStyle/>
          <a:p>
            <a:pPr>
              <a:spcBef>
                <a:spcPct val="0"/>
              </a:spcBef>
            </a:pPr>
            <a:r>
              <a:rPr lang="en-US"/>
              <a:t>     dollars_sold</a:t>
            </a:r>
          </a:p>
        </p:txBody>
      </p:sp>
      <p:sp>
        <p:nvSpPr>
          <p:cNvPr id="42002" name="Rectangle 22"/>
          <p:cNvSpPr>
            <a:spLocks noChangeArrowheads="1"/>
          </p:cNvSpPr>
          <p:nvPr/>
        </p:nvSpPr>
        <p:spPr bwMode="auto">
          <a:xfrm>
            <a:off x="4384676" y="5334000"/>
            <a:ext cx="1635125" cy="469900"/>
          </a:xfrm>
          <a:prstGeom prst="rect">
            <a:avLst/>
          </a:prstGeom>
          <a:noFill/>
          <a:ln w="12700">
            <a:solidFill>
              <a:schemeClr val="tx1"/>
            </a:solidFill>
            <a:miter lim="800000"/>
            <a:headEnd/>
            <a:tailEnd/>
          </a:ln>
        </p:spPr>
        <p:txBody>
          <a:bodyPr wrap="none" anchor="ctr"/>
          <a:lstStyle/>
          <a:p>
            <a:endParaRPr lang="en-US"/>
          </a:p>
        </p:txBody>
      </p:sp>
      <p:sp>
        <p:nvSpPr>
          <p:cNvPr id="42003" name="Rectangle 23"/>
          <p:cNvSpPr>
            <a:spLocks noChangeArrowheads="1"/>
          </p:cNvSpPr>
          <p:nvPr/>
        </p:nvSpPr>
        <p:spPr bwMode="auto">
          <a:xfrm>
            <a:off x="4400550" y="5364163"/>
            <a:ext cx="1587500" cy="366712"/>
          </a:xfrm>
          <a:prstGeom prst="rect">
            <a:avLst/>
          </a:prstGeom>
          <a:solidFill>
            <a:srgbClr val="FF99CC"/>
          </a:solidFill>
          <a:ln w="9525">
            <a:noFill/>
            <a:miter lim="800000"/>
            <a:headEnd/>
            <a:tailEnd/>
          </a:ln>
        </p:spPr>
        <p:txBody>
          <a:bodyPr wrap="none" lIns="92075" tIns="46038" rIns="92075" bIns="46038">
            <a:spAutoFit/>
          </a:bodyPr>
          <a:lstStyle/>
          <a:p>
            <a:pPr>
              <a:spcBef>
                <a:spcPct val="0"/>
              </a:spcBef>
            </a:pPr>
            <a:r>
              <a:rPr lang="en-US"/>
              <a:t>         avg_sales</a:t>
            </a:r>
          </a:p>
        </p:txBody>
      </p:sp>
      <p:sp>
        <p:nvSpPr>
          <p:cNvPr id="42004" name="Rectangle 24"/>
          <p:cNvSpPr>
            <a:spLocks noChangeArrowheads="1"/>
          </p:cNvSpPr>
          <p:nvPr/>
        </p:nvSpPr>
        <p:spPr bwMode="auto">
          <a:xfrm>
            <a:off x="2819400" y="5715000"/>
            <a:ext cx="1219200" cy="376238"/>
          </a:xfrm>
          <a:prstGeom prst="rect">
            <a:avLst/>
          </a:prstGeom>
          <a:solidFill>
            <a:srgbClr val="FF99CC"/>
          </a:solidFill>
          <a:ln w="9525">
            <a:solidFill>
              <a:schemeClr val="tx1"/>
            </a:solidFill>
            <a:miter lim="800000"/>
            <a:headEnd/>
            <a:tailEnd/>
          </a:ln>
        </p:spPr>
        <p:txBody>
          <a:bodyPr lIns="92075" tIns="46038" rIns="92075" bIns="46038">
            <a:spAutoFit/>
          </a:bodyPr>
          <a:lstStyle/>
          <a:p>
            <a:r>
              <a:rPr lang="en-US"/>
              <a:t>Measures</a:t>
            </a:r>
          </a:p>
        </p:txBody>
      </p:sp>
      <p:sp>
        <p:nvSpPr>
          <p:cNvPr id="42005" name="Line 25"/>
          <p:cNvSpPr>
            <a:spLocks noChangeShapeType="1"/>
          </p:cNvSpPr>
          <p:nvPr/>
        </p:nvSpPr>
        <p:spPr bwMode="auto">
          <a:xfrm flipV="1">
            <a:off x="3608389" y="4648200"/>
            <a:ext cx="769937" cy="11430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2006" name="Line 26"/>
          <p:cNvSpPr>
            <a:spLocks noChangeShapeType="1"/>
          </p:cNvSpPr>
          <p:nvPr/>
        </p:nvSpPr>
        <p:spPr bwMode="auto">
          <a:xfrm flipV="1">
            <a:off x="3589339" y="5191126"/>
            <a:ext cx="788987" cy="56197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2007" name="Line 27"/>
          <p:cNvSpPr>
            <a:spLocks noChangeShapeType="1"/>
          </p:cNvSpPr>
          <p:nvPr/>
        </p:nvSpPr>
        <p:spPr bwMode="auto">
          <a:xfrm flipV="1">
            <a:off x="3589339" y="5559426"/>
            <a:ext cx="904875" cy="193675"/>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2008" name="Line 28"/>
          <p:cNvSpPr>
            <a:spLocks noChangeShapeType="1"/>
          </p:cNvSpPr>
          <p:nvPr/>
        </p:nvSpPr>
        <p:spPr bwMode="auto">
          <a:xfrm flipH="1">
            <a:off x="3165475" y="3816351"/>
            <a:ext cx="1193800" cy="735013"/>
          </a:xfrm>
          <a:prstGeom prst="line">
            <a:avLst/>
          </a:prstGeom>
          <a:noFill/>
          <a:ln w="50800">
            <a:solidFill>
              <a:schemeClr val="tx1"/>
            </a:solidFill>
            <a:prstDash val="sysDot"/>
            <a:round/>
            <a:headEnd type="none" w="sm" len="sm"/>
            <a:tailEnd type="triangle" w="med" len="med"/>
          </a:ln>
        </p:spPr>
        <p:txBody>
          <a:bodyPr wrap="none" anchor="ctr"/>
          <a:lstStyle/>
          <a:p>
            <a:endParaRPr lang="en-US"/>
          </a:p>
        </p:txBody>
      </p:sp>
      <p:sp>
        <p:nvSpPr>
          <p:cNvPr id="42009" name="Line 29"/>
          <p:cNvSpPr>
            <a:spLocks noChangeShapeType="1"/>
          </p:cNvSpPr>
          <p:nvPr/>
        </p:nvSpPr>
        <p:spPr bwMode="auto">
          <a:xfrm flipH="1" flipV="1">
            <a:off x="3429000" y="2362200"/>
            <a:ext cx="914400" cy="381000"/>
          </a:xfrm>
          <a:prstGeom prst="line">
            <a:avLst/>
          </a:prstGeom>
          <a:noFill/>
          <a:ln w="50800">
            <a:solidFill>
              <a:schemeClr val="tx1"/>
            </a:solidFill>
            <a:prstDash val="sysDot"/>
            <a:round/>
            <a:headEnd type="none" w="sm" len="sm"/>
            <a:tailEnd type="triangle" w="sm" len="sm"/>
          </a:ln>
        </p:spPr>
        <p:txBody>
          <a:bodyPr wrap="none" anchor="ctr"/>
          <a:lstStyle/>
          <a:p>
            <a:endParaRPr lang="en-US"/>
          </a:p>
        </p:txBody>
      </p:sp>
      <p:sp>
        <p:nvSpPr>
          <p:cNvPr id="42010" name="Line 30"/>
          <p:cNvSpPr>
            <a:spLocks noChangeShapeType="1"/>
          </p:cNvSpPr>
          <p:nvPr/>
        </p:nvSpPr>
        <p:spPr bwMode="auto">
          <a:xfrm>
            <a:off x="6096000" y="4267200"/>
            <a:ext cx="533400" cy="381000"/>
          </a:xfrm>
          <a:prstGeom prst="line">
            <a:avLst/>
          </a:prstGeom>
          <a:noFill/>
          <a:ln w="50800">
            <a:solidFill>
              <a:schemeClr val="tx1"/>
            </a:solidFill>
            <a:prstDash val="sysDot"/>
            <a:round/>
            <a:headEnd type="none" w="sm" len="sm"/>
            <a:tailEnd type="triangle" w="med" len="med"/>
          </a:ln>
        </p:spPr>
        <p:txBody>
          <a:bodyPr wrap="none" anchor="ctr"/>
          <a:lstStyle/>
          <a:p>
            <a:endParaRPr lang="en-US"/>
          </a:p>
        </p:txBody>
      </p:sp>
      <p:sp>
        <p:nvSpPr>
          <p:cNvPr id="42011" name="Line 31"/>
          <p:cNvSpPr>
            <a:spLocks noChangeShapeType="1"/>
          </p:cNvSpPr>
          <p:nvPr/>
        </p:nvSpPr>
        <p:spPr bwMode="auto">
          <a:xfrm flipV="1">
            <a:off x="6019800" y="2743201"/>
            <a:ext cx="762000" cy="525463"/>
          </a:xfrm>
          <a:prstGeom prst="line">
            <a:avLst/>
          </a:prstGeom>
          <a:noFill/>
          <a:ln w="50800">
            <a:solidFill>
              <a:schemeClr val="tx1"/>
            </a:solidFill>
            <a:prstDash val="sysDot"/>
            <a:round/>
            <a:headEnd type="none" w="sm" len="sm"/>
            <a:tailEnd type="triangle" w="med" len="med"/>
          </a:ln>
        </p:spPr>
        <p:txBody>
          <a:bodyPr wrap="none" anchor="ctr"/>
          <a:lstStyle/>
          <a:p>
            <a:endParaRPr lang="en-US"/>
          </a:p>
        </p:txBody>
      </p:sp>
      <p:grpSp>
        <p:nvGrpSpPr>
          <p:cNvPr id="4" name="Group 32"/>
          <p:cNvGrpSpPr>
            <a:grpSpLocks/>
          </p:cNvGrpSpPr>
          <p:nvPr/>
        </p:nvGrpSpPr>
        <p:grpSpPr bwMode="auto">
          <a:xfrm>
            <a:off x="6705601" y="1543367"/>
            <a:ext cx="1317784" cy="1723682"/>
            <a:chOff x="3796" y="1014"/>
            <a:chExt cx="821" cy="1068"/>
          </a:xfrm>
        </p:grpSpPr>
        <p:sp>
          <p:nvSpPr>
            <p:cNvPr id="42044" name="Rectangle 33"/>
            <p:cNvSpPr>
              <a:spLocks noChangeArrowheads="1"/>
            </p:cNvSpPr>
            <p:nvPr/>
          </p:nvSpPr>
          <p:spPr bwMode="auto">
            <a:xfrm>
              <a:off x="3796" y="1262"/>
              <a:ext cx="821" cy="820"/>
            </a:xfrm>
            <a:prstGeom prst="rect">
              <a:avLst/>
            </a:prstGeom>
            <a:solidFill>
              <a:srgbClr val="FFCC99"/>
            </a:solidFill>
            <a:ln w="9525">
              <a:solidFill>
                <a:schemeClr val="tx1"/>
              </a:solidFill>
              <a:miter lim="800000"/>
              <a:headEnd/>
              <a:tailEnd/>
            </a:ln>
          </p:spPr>
          <p:txBody>
            <a:bodyPr wrap="none" lIns="92075" tIns="46038" rIns="92075" bIns="46038">
              <a:spAutoFit/>
            </a:bodyPr>
            <a:lstStyle/>
            <a:p>
              <a:pPr>
                <a:spcBef>
                  <a:spcPct val="0"/>
                </a:spcBef>
              </a:pPr>
              <a:r>
                <a:rPr lang="en-US" sz="1600"/>
                <a:t>item_key</a:t>
              </a:r>
            </a:p>
            <a:p>
              <a:pPr>
                <a:spcBef>
                  <a:spcPct val="0"/>
                </a:spcBef>
              </a:pPr>
              <a:r>
                <a:rPr lang="en-US" sz="1600"/>
                <a:t>item_name</a:t>
              </a:r>
            </a:p>
            <a:p>
              <a:pPr>
                <a:spcBef>
                  <a:spcPct val="0"/>
                </a:spcBef>
              </a:pPr>
              <a:r>
                <a:rPr lang="en-US" sz="1600"/>
                <a:t>brand</a:t>
              </a:r>
            </a:p>
            <a:p>
              <a:pPr>
                <a:spcBef>
                  <a:spcPct val="0"/>
                </a:spcBef>
              </a:pPr>
              <a:r>
                <a:rPr lang="en-US" sz="1600"/>
                <a:t>type</a:t>
              </a:r>
            </a:p>
            <a:p>
              <a:pPr>
                <a:spcBef>
                  <a:spcPct val="0"/>
                </a:spcBef>
              </a:pPr>
              <a:r>
                <a:rPr lang="en-US" sz="1600"/>
                <a:t>supplier_type</a:t>
              </a:r>
            </a:p>
          </p:txBody>
        </p:sp>
        <p:sp>
          <p:nvSpPr>
            <p:cNvPr id="42045" name="Text Box 34"/>
            <p:cNvSpPr txBox="1">
              <a:spLocks noChangeArrowheads="1"/>
            </p:cNvSpPr>
            <p:nvPr/>
          </p:nvSpPr>
          <p:spPr bwMode="auto">
            <a:xfrm>
              <a:off x="3965" y="1014"/>
              <a:ext cx="377" cy="229"/>
            </a:xfrm>
            <a:prstGeom prst="rect">
              <a:avLst/>
            </a:prstGeom>
            <a:solidFill>
              <a:srgbClr val="FFCC99"/>
            </a:solidFill>
            <a:ln w="9525">
              <a:solidFill>
                <a:schemeClr val="tx1"/>
              </a:solidFill>
              <a:miter lim="800000"/>
              <a:headEnd/>
              <a:tailEnd/>
            </a:ln>
          </p:spPr>
          <p:txBody>
            <a:bodyPr wrap="none" anchor="ctr">
              <a:spAutoFit/>
            </a:bodyPr>
            <a:lstStyle/>
            <a:p>
              <a:pPr algn="ctr">
                <a:spcBef>
                  <a:spcPct val="0"/>
                </a:spcBef>
              </a:pPr>
              <a:r>
                <a:rPr lang="en-US"/>
                <a:t>item</a:t>
              </a:r>
            </a:p>
          </p:txBody>
        </p:sp>
      </p:grpSp>
      <p:grpSp>
        <p:nvGrpSpPr>
          <p:cNvPr id="5" name="Group 35"/>
          <p:cNvGrpSpPr>
            <a:grpSpLocks/>
          </p:cNvGrpSpPr>
          <p:nvPr/>
        </p:nvGrpSpPr>
        <p:grpSpPr bwMode="auto">
          <a:xfrm>
            <a:off x="1828800" y="3962400"/>
            <a:ext cx="1325998" cy="1225469"/>
            <a:chOff x="3896" y="2472"/>
            <a:chExt cx="825" cy="759"/>
          </a:xfrm>
        </p:grpSpPr>
        <p:sp>
          <p:nvSpPr>
            <p:cNvPr id="42042" name="Rectangle 36"/>
            <p:cNvSpPr>
              <a:spLocks noChangeArrowheads="1"/>
            </p:cNvSpPr>
            <p:nvPr/>
          </p:nvSpPr>
          <p:spPr bwMode="auto">
            <a:xfrm>
              <a:off x="3896" y="2716"/>
              <a:ext cx="825" cy="515"/>
            </a:xfrm>
            <a:prstGeom prst="rect">
              <a:avLst/>
            </a:prstGeom>
            <a:solidFill>
              <a:srgbClr val="CCECFF"/>
            </a:solidFill>
            <a:ln w="9525">
              <a:solidFill>
                <a:schemeClr val="tx1"/>
              </a:solidFill>
              <a:miter lim="800000"/>
              <a:headEnd/>
              <a:tailEnd/>
            </a:ln>
          </p:spPr>
          <p:txBody>
            <a:bodyPr wrap="none" lIns="92075" tIns="46038" rIns="92075" bIns="46038">
              <a:spAutoFit/>
            </a:bodyPr>
            <a:lstStyle/>
            <a:p>
              <a:pPr>
                <a:spcBef>
                  <a:spcPct val="0"/>
                </a:spcBef>
              </a:pPr>
              <a:r>
                <a:rPr lang="en-US" sz="1600"/>
                <a:t>branch_key</a:t>
              </a:r>
            </a:p>
            <a:p>
              <a:pPr>
                <a:spcBef>
                  <a:spcPct val="0"/>
                </a:spcBef>
              </a:pPr>
              <a:r>
                <a:rPr lang="en-US" sz="1600"/>
                <a:t>branch_name</a:t>
              </a:r>
            </a:p>
            <a:p>
              <a:pPr>
                <a:spcBef>
                  <a:spcPct val="0"/>
                </a:spcBef>
              </a:pPr>
              <a:r>
                <a:rPr lang="en-US" sz="1600"/>
                <a:t>branch_type</a:t>
              </a:r>
            </a:p>
          </p:txBody>
        </p:sp>
        <p:sp>
          <p:nvSpPr>
            <p:cNvPr id="42043" name="Text Box 37"/>
            <p:cNvSpPr txBox="1">
              <a:spLocks noChangeArrowheads="1"/>
            </p:cNvSpPr>
            <p:nvPr/>
          </p:nvSpPr>
          <p:spPr bwMode="auto">
            <a:xfrm>
              <a:off x="3903" y="2472"/>
              <a:ext cx="515" cy="229"/>
            </a:xfrm>
            <a:prstGeom prst="rect">
              <a:avLst/>
            </a:prstGeom>
            <a:solidFill>
              <a:srgbClr val="CCECFF"/>
            </a:solidFill>
            <a:ln w="9525">
              <a:solidFill>
                <a:schemeClr val="tx1"/>
              </a:solidFill>
              <a:miter lim="800000"/>
              <a:headEnd/>
              <a:tailEnd/>
            </a:ln>
          </p:spPr>
          <p:txBody>
            <a:bodyPr wrap="none">
              <a:spAutoFit/>
            </a:bodyPr>
            <a:lstStyle/>
            <a:p>
              <a:pPr algn="ctr">
                <a:spcBef>
                  <a:spcPct val="0"/>
                </a:spcBef>
              </a:pPr>
              <a:r>
                <a:rPr lang="en-US"/>
                <a:t>branch</a:t>
              </a:r>
            </a:p>
          </p:txBody>
        </p:sp>
      </p:grpSp>
      <p:sp>
        <p:nvSpPr>
          <p:cNvPr id="42014" name="Rectangle 38"/>
          <p:cNvSpPr>
            <a:spLocks noChangeArrowheads="1"/>
          </p:cNvSpPr>
          <p:nvPr/>
        </p:nvSpPr>
        <p:spPr bwMode="auto">
          <a:xfrm>
            <a:off x="8535989" y="2495550"/>
            <a:ext cx="1608137" cy="457200"/>
          </a:xfrm>
          <a:prstGeom prst="rect">
            <a:avLst/>
          </a:prstGeom>
          <a:noFill/>
          <a:ln w="12700">
            <a:solidFill>
              <a:schemeClr val="tx1"/>
            </a:solidFill>
            <a:miter lim="800000"/>
            <a:headEnd/>
            <a:tailEnd/>
          </a:ln>
        </p:spPr>
        <p:txBody>
          <a:bodyPr wrap="none" anchor="ctr"/>
          <a:lstStyle/>
          <a:p>
            <a:endParaRPr lang="en-US"/>
          </a:p>
        </p:txBody>
      </p:sp>
      <p:sp>
        <p:nvSpPr>
          <p:cNvPr id="42015" name="Rectangle 39"/>
          <p:cNvSpPr>
            <a:spLocks noChangeArrowheads="1"/>
          </p:cNvSpPr>
          <p:nvPr/>
        </p:nvSpPr>
        <p:spPr bwMode="auto">
          <a:xfrm>
            <a:off x="8383588" y="1581150"/>
            <a:ext cx="1958678" cy="369974"/>
          </a:xfrm>
          <a:prstGeom prst="rect">
            <a:avLst/>
          </a:prstGeom>
          <a:noFill/>
          <a:ln w="9525">
            <a:noFill/>
            <a:miter lim="800000"/>
            <a:headEnd/>
            <a:tailEnd/>
          </a:ln>
        </p:spPr>
        <p:txBody>
          <a:bodyPr wrap="none" lIns="92075" tIns="46038" rIns="92075" bIns="46038">
            <a:spAutoFit/>
          </a:bodyPr>
          <a:lstStyle/>
          <a:p>
            <a:pPr>
              <a:spcBef>
                <a:spcPct val="0"/>
              </a:spcBef>
            </a:pPr>
            <a:r>
              <a:rPr lang="en-US"/>
              <a:t>Shipping Fact Table</a:t>
            </a:r>
          </a:p>
        </p:txBody>
      </p:sp>
      <p:sp>
        <p:nvSpPr>
          <p:cNvPr id="42016" name="Rectangle 40"/>
          <p:cNvSpPr>
            <a:spLocks noChangeArrowheads="1"/>
          </p:cNvSpPr>
          <p:nvPr/>
        </p:nvSpPr>
        <p:spPr bwMode="auto">
          <a:xfrm>
            <a:off x="8535988" y="2038350"/>
            <a:ext cx="1600200" cy="452438"/>
          </a:xfrm>
          <a:prstGeom prst="rect">
            <a:avLst/>
          </a:prstGeom>
          <a:noFill/>
          <a:ln w="12700">
            <a:solidFill>
              <a:schemeClr val="tx1"/>
            </a:solidFill>
            <a:miter lim="800000"/>
            <a:headEnd/>
            <a:tailEnd/>
          </a:ln>
        </p:spPr>
        <p:txBody>
          <a:bodyPr wrap="none" anchor="ctr"/>
          <a:lstStyle/>
          <a:p>
            <a:endParaRPr lang="en-US"/>
          </a:p>
        </p:txBody>
      </p:sp>
      <p:sp>
        <p:nvSpPr>
          <p:cNvPr id="42017" name="Rectangle 41"/>
          <p:cNvSpPr>
            <a:spLocks noChangeArrowheads="1"/>
          </p:cNvSpPr>
          <p:nvPr/>
        </p:nvSpPr>
        <p:spPr bwMode="auto">
          <a:xfrm>
            <a:off x="8535989" y="2114551"/>
            <a:ext cx="1601787" cy="366713"/>
          </a:xfrm>
          <a:prstGeom prst="rect">
            <a:avLst/>
          </a:prstGeom>
          <a:solidFill>
            <a:srgbClr val="00FF99"/>
          </a:solidFill>
          <a:ln w="9525">
            <a:noFill/>
            <a:miter lim="800000"/>
            <a:headEnd/>
            <a:tailEnd/>
          </a:ln>
        </p:spPr>
        <p:txBody>
          <a:bodyPr lIns="92075" tIns="46038" rIns="92075" bIns="46038">
            <a:spAutoFit/>
          </a:bodyPr>
          <a:lstStyle/>
          <a:p>
            <a:pPr algn="ctr">
              <a:spcBef>
                <a:spcPct val="0"/>
              </a:spcBef>
            </a:pPr>
            <a:r>
              <a:rPr lang="en-US"/>
              <a:t>time_key</a:t>
            </a:r>
          </a:p>
        </p:txBody>
      </p:sp>
      <p:sp>
        <p:nvSpPr>
          <p:cNvPr id="42018" name="Rectangle 42"/>
          <p:cNvSpPr>
            <a:spLocks noChangeArrowheads="1"/>
          </p:cNvSpPr>
          <p:nvPr/>
        </p:nvSpPr>
        <p:spPr bwMode="auto">
          <a:xfrm>
            <a:off x="8535988" y="2571751"/>
            <a:ext cx="1600200" cy="366713"/>
          </a:xfrm>
          <a:prstGeom prst="rect">
            <a:avLst/>
          </a:prstGeom>
          <a:solidFill>
            <a:srgbClr val="FFCC99"/>
          </a:solidFill>
          <a:ln w="9525">
            <a:noFill/>
            <a:miter lim="800000"/>
            <a:headEnd/>
            <a:tailEnd/>
          </a:ln>
        </p:spPr>
        <p:txBody>
          <a:bodyPr lIns="92075" tIns="46038" rIns="92075" bIns="46038">
            <a:spAutoFit/>
          </a:bodyPr>
          <a:lstStyle/>
          <a:p>
            <a:pPr>
              <a:spcBef>
                <a:spcPct val="0"/>
              </a:spcBef>
            </a:pPr>
            <a:r>
              <a:rPr lang="en-US"/>
              <a:t>         item_key</a:t>
            </a:r>
          </a:p>
        </p:txBody>
      </p:sp>
      <p:sp>
        <p:nvSpPr>
          <p:cNvPr id="42019" name="Rectangle 43"/>
          <p:cNvSpPr>
            <a:spLocks noChangeArrowheads="1"/>
          </p:cNvSpPr>
          <p:nvPr/>
        </p:nvSpPr>
        <p:spPr bwMode="auto">
          <a:xfrm>
            <a:off x="8535988" y="2952750"/>
            <a:ext cx="1600200" cy="450850"/>
          </a:xfrm>
          <a:prstGeom prst="rect">
            <a:avLst/>
          </a:prstGeom>
          <a:noFill/>
          <a:ln w="12700">
            <a:solidFill>
              <a:schemeClr val="tx1"/>
            </a:solidFill>
            <a:miter lim="800000"/>
            <a:headEnd/>
            <a:tailEnd/>
          </a:ln>
        </p:spPr>
        <p:txBody>
          <a:bodyPr wrap="none" anchor="ctr"/>
          <a:lstStyle/>
          <a:p>
            <a:endParaRPr lang="en-US"/>
          </a:p>
        </p:txBody>
      </p:sp>
      <p:sp>
        <p:nvSpPr>
          <p:cNvPr id="42020" name="Rectangle 44"/>
          <p:cNvSpPr>
            <a:spLocks noChangeArrowheads="1"/>
          </p:cNvSpPr>
          <p:nvPr/>
        </p:nvSpPr>
        <p:spPr bwMode="auto">
          <a:xfrm>
            <a:off x="8535988" y="2952751"/>
            <a:ext cx="1600200" cy="366713"/>
          </a:xfrm>
          <a:prstGeom prst="rect">
            <a:avLst/>
          </a:prstGeom>
          <a:solidFill>
            <a:srgbClr val="CCECFF"/>
          </a:solidFill>
          <a:ln w="9525">
            <a:noFill/>
            <a:miter lim="800000"/>
            <a:headEnd/>
            <a:tailEnd/>
          </a:ln>
        </p:spPr>
        <p:txBody>
          <a:bodyPr lIns="92075" tIns="46038" rIns="92075" bIns="46038">
            <a:spAutoFit/>
          </a:bodyPr>
          <a:lstStyle/>
          <a:p>
            <a:pPr>
              <a:spcBef>
                <a:spcPct val="0"/>
              </a:spcBef>
            </a:pPr>
            <a:r>
              <a:rPr lang="en-US"/>
              <a:t>     shipper_key</a:t>
            </a:r>
          </a:p>
        </p:txBody>
      </p:sp>
      <p:sp>
        <p:nvSpPr>
          <p:cNvPr id="42021" name="Rectangle 45"/>
          <p:cNvSpPr>
            <a:spLocks noChangeArrowheads="1"/>
          </p:cNvSpPr>
          <p:nvPr/>
        </p:nvSpPr>
        <p:spPr bwMode="auto">
          <a:xfrm>
            <a:off x="8535988" y="3409950"/>
            <a:ext cx="1600200" cy="452438"/>
          </a:xfrm>
          <a:prstGeom prst="rect">
            <a:avLst/>
          </a:prstGeom>
          <a:noFill/>
          <a:ln w="12700">
            <a:solidFill>
              <a:schemeClr val="tx1"/>
            </a:solidFill>
            <a:miter lim="800000"/>
            <a:headEnd/>
            <a:tailEnd/>
          </a:ln>
        </p:spPr>
        <p:txBody>
          <a:bodyPr wrap="none" anchor="ctr"/>
          <a:lstStyle/>
          <a:p>
            <a:endParaRPr lang="en-US"/>
          </a:p>
        </p:txBody>
      </p:sp>
      <p:sp>
        <p:nvSpPr>
          <p:cNvPr id="42022" name="Rectangle 46"/>
          <p:cNvSpPr>
            <a:spLocks noChangeArrowheads="1"/>
          </p:cNvSpPr>
          <p:nvPr/>
        </p:nvSpPr>
        <p:spPr bwMode="auto">
          <a:xfrm>
            <a:off x="8534400" y="3429001"/>
            <a:ext cx="1593850" cy="366713"/>
          </a:xfrm>
          <a:prstGeom prst="rect">
            <a:avLst/>
          </a:prstGeom>
          <a:solidFill>
            <a:srgbClr val="FFFF99"/>
          </a:solidFill>
          <a:ln w="9525">
            <a:noFill/>
            <a:miter lim="800000"/>
            <a:headEnd/>
            <a:tailEnd/>
          </a:ln>
        </p:spPr>
        <p:txBody>
          <a:bodyPr wrap="none" lIns="92075" tIns="46038" rIns="92075" bIns="46038">
            <a:spAutoFit/>
          </a:bodyPr>
          <a:lstStyle/>
          <a:p>
            <a:pPr>
              <a:spcBef>
                <a:spcPct val="0"/>
              </a:spcBef>
            </a:pPr>
            <a:r>
              <a:rPr lang="en-US"/>
              <a:t>  from_location</a:t>
            </a:r>
          </a:p>
        </p:txBody>
      </p:sp>
      <p:sp>
        <p:nvSpPr>
          <p:cNvPr id="42023" name="Rectangle 47"/>
          <p:cNvSpPr>
            <a:spLocks noChangeArrowheads="1"/>
          </p:cNvSpPr>
          <p:nvPr/>
        </p:nvSpPr>
        <p:spPr bwMode="auto">
          <a:xfrm>
            <a:off x="8501064" y="3867151"/>
            <a:ext cx="1635125" cy="455613"/>
          </a:xfrm>
          <a:prstGeom prst="rect">
            <a:avLst/>
          </a:prstGeom>
          <a:noFill/>
          <a:ln w="12700">
            <a:solidFill>
              <a:schemeClr val="tx1"/>
            </a:solidFill>
            <a:miter lim="800000"/>
            <a:headEnd/>
            <a:tailEnd/>
          </a:ln>
        </p:spPr>
        <p:txBody>
          <a:bodyPr wrap="none" anchor="ctr"/>
          <a:lstStyle/>
          <a:p>
            <a:endParaRPr lang="en-US"/>
          </a:p>
        </p:txBody>
      </p:sp>
      <p:sp>
        <p:nvSpPr>
          <p:cNvPr id="42024" name="Rectangle 48"/>
          <p:cNvSpPr>
            <a:spLocks noChangeArrowheads="1"/>
          </p:cNvSpPr>
          <p:nvPr/>
        </p:nvSpPr>
        <p:spPr bwMode="auto">
          <a:xfrm>
            <a:off x="8535988" y="3943351"/>
            <a:ext cx="1555750" cy="366713"/>
          </a:xfrm>
          <a:prstGeom prst="rect">
            <a:avLst/>
          </a:prstGeom>
          <a:solidFill>
            <a:srgbClr val="FFFF99"/>
          </a:solidFill>
          <a:ln w="9525">
            <a:noFill/>
            <a:miter lim="800000"/>
            <a:headEnd/>
            <a:tailEnd/>
          </a:ln>
        </p:spPr>
        <p:txBody>
          <a:bodyPr wrap="none" lIns="92075" tIns="46038" rIns="92075" bIns="46038">
            <a:spAutoFit/>
          </a:bodyPr>
          <a:lstStyle/>
          <a:p>
            <a:pPr>
              <a:spcBef>
                <a:spcPct val="0"/>
              </a:spcBef>
            </a:pPr>
            <a:r>
              <a:rPr lang="en-US"/>
              <a:t>      to_location</a:t>
            </a:r>
          </a:p>
        </p:txBody>
      </p:sp>
      <p:sp>
        <p:nvSpPr>
          <p:cNvPr id="42025" name="Rectangle 49"/>
          <p:cNvSpPr>
            <a:spLocks noChangeArrowheads="1"/>
          </p:cNvSpPr>
          <p:nvPr/>
        </p:nvSpPr>
        <p:spPr bwMode="auto">
          <a:xfrm>
            <a:off x="8501064" y="4324351"/>
            <a:ext cx="1635125" cy="461963"/>
          </a:xfrm>
          <a:prstGeom prst="rect">
            <a:avLst/>
          </a:prstGeom>
          <a:noFill/>
          <a:ln w="12700">
            <a:solidFill>
              <a:schemeClr val="tx1"/>
            </a:solidFill>
            <a:miter lim="800000"/>
            <a:headEnd/>
            <a:tailEnd/>
          </a:ln>
        </p:spPr>
        <p:txBody>
          <a:bodyPr wrap="none" anchor="ctr"/>
          <a:lstStyle/>
          <a:p>
            <a:endParaRPr lang="en-US"/>
          </a:p>
        </p:txBody>
      </p:sp>
      <p:sp>
        <p:nvSpPr>
          <p:cNvPr id="42026" name="Rectangle 50"/>
          <p:cNvSpPr>
            <a:spLocks noChangeArrowheads="1"/>
          </p:cNvSpPr>
          <p:nvPr/>
        </p:nvSpPr>
        <p:spPr bwMode="auto">
          <a:xfrm>
            <a:off x="8535988" y="4365626"/>
            <a:ext cx="1574800" cy="366713"/>
          </a:xfrm>
          <a:prstGeom prst="rect">
            <a:avLst/>
          </a:prstGeom>
          <a:solidFill>
            <a:srgbClr val="FF99CC"/>
          </a:solidFill>
          <a:ln w="9525">
            <a:noFill/>
            <a:miter lim="800000"/>
            <a:headEnd/>
            <a:tailEnd/>
          </a:ln>
        </p:spPr>
        <p:txBody>
          <a:bodyPr wrap="none" lIns="92075" tIns="46038" rIns="92075" bIns="46038">
            <a:spAutoFit/>
          </a:bodyPr>
          <a:lstStyle/>
          <a:p>
            <a:pPr>
              <a:spcBef>
                <a:spcPct val="0"/>
              </a:spcBef>
            </a:pPr>
            <a:r>
              <a:rPr lang="en-US"/>
              <a:t>     dollars_cost</a:t>
            </a:r>
          </a:p>
        </p:txBody>
      </p:sp>
      <p:sp>
        <p:nvSpPr>
          <p:cNvPr id="42027" name="Rectangle 51"/>
          <p:cNvSpPr>
            <a:spLocks noChangeArrowheads="1"/>
          </p:cNvSpPr>
          <p:nvPr/>
        </p:nvSpPr>
        <p:spPr bwMode="auto">
          <a:xfrm>
            <a:off x="8501064" y="4781550"/>
            <a:ext cx="1635125" cy="469900"/>
          </a:xfrm>
          <a:prstGeom prst="rect">
            <a:avLst/>
          </a:prstGeom>
          <a:noFill/>
          <a:ln w="12700">
            <a:solidFill>
              <a:schemeClr val="tx1"/>
            </a:solidFill>
            <a:miter lim="800000"/>
            <a:headEnd/>
            <a:tailEnd/>
          </a:ln>
        </p:spPr>
        <p:txBody>
          <a:bodyPr wrap="none" anchor="ctr"/>
          <a:lstStyle/>
          <a:p>
            <a:endParaRPr lang="en-US"/>
          </a:p>
        </p:txBody>
      </p:sp>
      <p:sp>
        <p:nvSpPr>
          <p:cNvPr id="42028" name="Rectangle 52"/>
          <p:cNvSpPr>
            <a:spLocks noChangeArrowheads="1"/>
          </p:cNvSpPr>
          <p:nvPr/>
        </p:nvSpPr>
        <p:spPr bwMode="auto">
          <a:xfrm>
            <a:off x="8516939" y="4811713"/>
            <a:ext cx="1652697" cy="369974"/>
          </a:xfrm>
          <a:prstGeom prst="rect">
            <a:avLst/>
          </a:prstGeom>
          <a:solidFill>
            <a:srgbClr val="FF99CC"/>
          </a:solidFill>
          <a:ln w="9525">
            <a:noFill/>
            <a:miter lim="800000"/>
            <a:headEnd/>
            <a:tailEnd/>
          </a:ln>
        </p:spPr>
        <p:txBody>
          <a:bodyPr wrap="none" lIns="92075" tIns="46038" rIns="92075" bIns="46038">
            <a:spAutoFit/>
          </a:bodyPr>
          <a:lstStyle/>
          <a:p>
            <a:pPr>
              <a:spcBef>
                <a:spcPct val="0"/>
              </a:spcBef>
            </a:pPr>
            <a:r>
              <a:rPr lang="en-US"/>
              <a:t>   units_shipped</a:t>
            </a:r>
          </a:p>
        </p:txBody>
      </p:sp>
      <p:sp>
        <p:nvSpPr>
          <p:cNvPr id="42029" name="Line 53"/>
          <p:cNvSpPr>
            <a:spLocks noChangeShapeType="1"/>
          </p:cNvSpPr>
          <p:nvPr/>
        </p:nvSpPr>
        <p:spPr bwMode="auto">
          <a:xfrm flipH="1" flipV="1">
            <a:off x="8153400" y="1524000"/>
            <a:ext cx="381000" cy="685800"/>
          </a:xfrm>
          <a:prstGeom prst="line">
            <a:avLst/>
          </a:prstGeom>
          <a:noFill/>
          <a:ln w="28575">
            <a:solidFill>
              <a:schemeClr val="tx1"/>
            </a:solidFill>
            <a:prstDash val="sysDot"/>
            <a:miter lim="800000"/>
            <a:headEnd/>
            <a:tailEnd/>
          </a:ln>
        </p:spPr>
        <p:txBody>
          <a:bodyPr wrap="none"/>
          <a:lstStyle/>
          <a:p>
            <a:endParaRPr lang="en-US"/>
          </a:p>
        </p:txBody>
      </p:sp>
      <p:sp>
        <p:nvSpPr>
          <p:cNvPr id="42030" name="Line 54"/>
          <p:cNvSpPr>
            <a:spLocks noChangeShapeType="1"/>
          </p:cNvSpPr>
          <p:nvPr/>
        </p:nvSpPr>
        <p:spPr bwMode="auto">
          <a:xfrm flipH="1">
            <a:off x="4267200" y="1524000"/>
            <a:ext cx="3886200" cy="0"/>
          </a:xfrm>
          <a:prstGeom prst="line">
            <a:avLst/>
          </a:prstGeom>
          <a:noFill/>
          <a:ln w="28575">
            <a:solidFill>
              <a:schemeClr val="tx1"/>
            </a:solidFill>
            <a:prstDash val="sysDot"/>
            <a:miter lim="800000"/>
            <a:headEnd/>
            <a:tailEnd/>
          </a:ln>
        </p:spPr>
        <p:txBody>
          <a:bodyPr wrap="none"/>
          <a:lstStyle/>
          <a:p>
            <a:endParaRPr lang="en-US"/>
          </a:p>
        </p:txBody>
      </p:sp>
      <p:sp>
        <p:nvSpPr>
          <p:cNvPr id="42031" name="Line 55"/>
          <p:cNvSpPr>
            <a:spLocks noChangeShapeType="1"/>
          </p:cNvSpPr>
          <p:nvPr/>
        </p:nvSpPr>
        <p:spPr bwMode="auto">
          <a:xfrm flipH="1">
            <a:off x="3429000" y="1524000"/>
            <a:ext cx="914400" cy="457200"/>
          </a:xfrm>
          <a:prstGeom prst="line">
            <a:avLst/>
          </a:prstGeom>
          <a:noFill/>
          <a:ln w="28575">
            <a:solidFill>
              <a:schemeClr val="tx1"/>
            </a:solidFill>
            <a:prstDash val="sysDot"/>
            <a:miter lim="800000"/>
            <a:headEnd/>
            <a:tailEnd type="triangle" w="med" len="med"/>
          </a:ln>
        </p:spPr>
        <p:txBody>
          <a:bodyPr wrap="none"/>
          <a:lstStyle/>
          <a:p>
            <a:endParaRPr lang="en-US"/>
          </a:p>
        </p:txBody>
      </p:sp>
      <p:sp>
        <p:nvSpPr>
          <p:cNvPr id="42032" name="Line 56"/>
          <p:cNvSpPr>
            <a:spLocks noChangeShapeType="1"/>
          </p:cNvSpPr>
          <p:nvPr/>
        </p:nvSpPr>
        <p:spPr bwMode="auto">
          <a:xfrm flipH="1" flipV="1">
            <a:off x="8077200" y="2667000"/>
            <a:ext cx="533400" cy="76200"/>
          </a:xfrm>
          <a:prstGeom prst="line">
            <a:avLst/>
          </a:prstGeom>
          <a:noFill/>
          <a:ln w="28575">
            <a:solidFill>
              <a:schemeClr val="tx1"/>
            </a:solidFill>
            <a:prstDash val="sysDot"/>
            <a:miter lim="800000"/>
            <a:headEnd/>
            <a:tailEnd type="triangle" w="med" len="med"/>
          </a:ln>
        </p:spPr>
        <p:txBody>
          <a:bodyPr wrap="none"/>
          <a:lstStyle/>
          <a:p>
            <a:endParaRPr lang="en-US"/>
          </a:p>
        </p:txBody>
      </p:sp>
      <p:sp>
        <p:nvSpPr>
          <p:cNvPr id="42033" name="Line 57"/>
          <p:cNvSpPr>
            <a:spLocks noChangeShapeType="1"/>
          </p:cNvSpPr>
          <p:nvPr/>
        </p:nvSpPr>
        <p:spPr bwMode="auto">
          <a:xfrm flipH="1">
            <a:off x="7772400" y="3657600"/>
            <a:ext cx="685800" cy="762000"/>
          </a:xfrm>
          <a:prstGeom prst="line">
            <a:avLst/>
          </a:prstGeom>
          <a:noFill/>
          <a:ln w="28575">
            <a:solidFill>
              <a:schemeClr val="tx1"/>
            </a:solidFill>
            <a:prstDash val="sysDot"/>
            <a:miter lim="800000"/>
            <a:headEnd/>
            <a:tailEnd type="triangle" w="med" len="med"/>
          </a:ln>
        </p:spPr>
        <p:txBody>
          <a:bodyPr wrap="none"/>
          <a:lstStyle/>
          <a:p>
            <a:endParaRPr lang="en-US"/>
          </a:p>
        </p:txBody>
      </p:sp>
      <p:sp>
        <p:nvSpPr>
          <p:cNvPr id="42034" name="Line 58"/>
          <p:cNvSpPr>
            <a:spLocks noChangeShapeType="1"/>
          </p:cNvSpPr>
          <p:nvPr/>
        </p:nvSpPr>
        <p:spPr bwMode="auto">
          <a:xfrm flipH="1">
            <a:off x="8001000" y="4191000"/>
            <a:ext cx="457200" cy="228600"/>
          </a:xfrm>
          <a:prstGeom prst="line">
            <a:avLst/>
          </a:prstGeom>
          <a:noFill/>
          <a:ln w="28575">
            <a:solidFill>
              <a:schemeClr val="tx1"/>
            </a:solidFill>
            <a:prstDash val="sysDot"/>
            <a:miter lim="800000"/>
            <a:headEnd/>
            <a:tailEnd type="triangle" w="med" len="med"/>
          </a:ln>
        </p:spPr>
        <p:txBody>
          <a:bodyPr wrap="none"/>
          <a:lstStyle/>
          <a:p>
            <a:endParaRPr lang="en-US"/>
          </a:p>
        </p:txBody>
      </p:sp>
      <p:sp>
        <p:nvSpPr>
          <p:cNvPr id="42035" name="Line 59"/>
          <p:cNvSpPr>
            <a:spLocks noChangeShapeType="1"/>
          </p:cNvSpPr>
          <p:nvPr/>
        </p:nvSpPr>
        <p:spPr bwMode="auto">
          <a:xfrm>
            <a:off x="10515600" y="3200400"/>
            <a:ext cx="0" cy="1676400"/>
          </a:xfrm>
          <a:prstGeom prst="line">
            <a:avLst/>
          </a:prstGeom>
          <a:noFill/>
          <a:ln w="28575">
            <a:solidFill>
              <a:schemeClr val="tx1"/>
            </a:solidFill>
            <a:prstDash val="sysDot"/>
            <a:miter lim="800000"/>
            <a:headEnd/>
            <a:tailEnd/>
          </a:ln>
        </p:spPr>
        <p:txBody>
          <a:bodyPr wrap="none"/>
          <a:lstStyle/>
          <a:p>
            <a:endParaRPr lang="en-US"/>
          </a:p>
        </p:txBody>
      </p:sp>
      <p:grpSp>
        <p:nvGrpSpPr>
          <p:cNvPr id="6" name="Group 60"/>
          <p:cNvGrpSpPr>
            <a:grpSpLocks/>
          </p:cNvGrpSpPr>
          <p:nvPr/>
        </p:nvGrpSpPr>
        <p:grpSpPr bwMode="auto">
          <a:xfrm>
            <a:off x="9129632" y="5410201"/>
            <a:ext cx="1388039" cy="1471583"/>
            <a:chOff x="3887" y="2472"/>
            <a:chExt cx="863" cy="910"/>
          </a:xfrm>
        </p:grpSpPr>
        <p:sp>
          <p:nvSpPr>
            <p:cNvPr id="42040" name="Rectangle 61"/>
            <p:cNvSpPr>
              <a:spLocks noChangeArrowheads="1"/>
            </p:cNvSpPr>
            <p:nvPr/>
          </p:nvSpPr>
          <p:spPr bwMode="auto">
            <a:xfrm>
              <a:off x="3896" y="2715"/>
              <a:ext cx="854" cy="667"/>
            </a:xfrm>
            <a:prstGeom prst="rect">
              <a:avLst/>
            </a:prstGeom>
            <a:solidFill>
              <a:srgbClr val="CCECFF"/>
            </a:solidFill>
            <a:ln w="9525">
              <a:solidFill>
                <a:schemeClr val="tx1"/>
              </a:solidFill>
              <a:miter lim="800000"/>
              <a:headEnd/>
              <a:tailEnd/>
            </a:ln>
          </p:spPr>
          <p:txBody>
            <a:bodyPr wrap="none" lIns="92075" tIns="46038" rIns="92075" bIns="46038">
              <a:spAutoFit/>
            </a:bodyPr>
            <a:lstStyle/>
            <a:p>
              <a:pPr>
                <a:spcBef>
                  <a:spcPct val="0"/>
                </a:spcBef>
              </a:pPr>
              <a:r>
                <a:rPr lang="en-US" sz="1600"/>
                <a:t>shipper_key</a:t>
              </a:r>
            </a:p>
            <a:p>
              <a:pPr>
                <a:spcBef>
                  <a:spcPct val="0"/>
                </a:spcBef>
              </a:pPr>
              <a:r>
                <a:rPr lang="en-US" sz="1600"/>
                <a:t>shipper_name</a:t>
              </a:r>
            </a:p>
            <a:p>
              <a:pPr>
                <a:spcBef>
                  <a:spcPct val="0"/>
                </a:spcBef>
              </a:pPr>
              <a:r>
                <a:rPr lang="en-US" sz="1600"/>
                <a:t>location_key</a:t>
              </a:r>
            </a:p>
            <a:p>
              <a:pPr>
                <a:spcBef>
                  <a:spcPct val="0"/>
                </a:spcBef>
              </a:pPr>
              <a:r>
                <a:rPr lang="en-US" sz="1600"/>
                <a:t>shipper_type</a:t>
              </a:r>
            </a:p>
          </p:txBody>
        </p:sp>
        <p:sp>
          <p:nvSpPr>
            <p:cNvPr id="42041" name="Text Box 62"/>
            <p:cNvSpPr txBox="1">
              <a:spLocks noChangeArrowheads="1"/>
            </p:cNvSpPr>
            <p:nvPr/>
          </p:nvSpPr>
          <p:spPr bwMode="auto">
            <a:xfrm>
              <a:off x="3887" y="2472"/>
              <a:ext cx="547" cy="228"/>
            </a:xfrm>
            <a:prstGeom prst="rect">
              <a:avLst/>
            </a:prstGeom>
            <a:solidFill>
              <a:srgbClr val="CCECFF"/>
            </a:solidFill>
            <a:ln w="9525">
              <a:solidFill>
                <a:schemeClr val="tx1"/>
              </a:solidFill>
              <a:miter lim="800000"/>
              <a:headEnd/>
              <a:tailEnd/>
            </a:ln>
          </p:spPr>
          <p:txBody>
            <a:bodyPr wrap="none">
              <a:spAutoFit/>
            </a:bodyPr>
            <a:lstStyle/>
            <a:p>
              <a:pPr algn="ctr">
                <a:spcBef>
                  <a:spcPct val="0"/>
                </a:spcBef>
              </a:pPr>
              <a:r>
                <a:rPr lang="en-US"/>
                <a:t>shipper</a:t>
              </a:r>
            </a:p>
          </p:txBody>
        </p:sp>
      </p:grpSp>
      <p:sp>
        <p:nvSpPr>
          <p:cNvPr id="42037" name="Line 63"/>
          <p:cNvSpPr>
            <a:spLocks noChangeShapeType="1"/>
          </p:cNvSpPr>
          <p:nvPr/>
        </p:nvSpPr>
        <p:spPr bwMode="auto">
          <a:xfrm flipH="1">
            <a:off x="10134600" y="4800600"/>
            <a:ext cx="381000" cy="1066800"/>
          </a:xfrm>
          <a:prstGeom prst="line">
            <a:avLst/>
          </a:prstGeom>
          <a:noFill/>
          <a:ln w="28575">
            <a:solidFill>
              <a:schemeClr val="tx1"/>
            </a:solidFill>
            <a:prstDash val="sysDot"/>
            <a:miter lim="800000"/>
            <a:headEnd/>
            <a:tailEnd type="triangle" w="med" len="med"/>
          </a:ln>
        </p:spPr>
        <p:txBody>
          <a:bodyPr wrap="none"/>
          <a:lstStyle/>
          <a:p>
            <a:endParaRPr lang="en-US"/>
          </a:p>
        </p:txBody>
      </p:sp>
      <p:sp>
        <p:nvSpPr>
          <p:cNvPr id="42038" name="Line 64"/>
          <p:cNvSpPr>
            <a:spLocks noChangeShapeType="1"/>
          </p:cNvSpPr>
          <p:nvPr/>
        </p:nvSpPr>
        <p:spPr bwMode="auto">
          <a:xfrm>
            <a:off x="10134600" y="3200400"/>
            <a:ext cx="381000" cy="0"/>
          </a:xfrm>
          <a:prstGeom prst="line">
            <a:avLst/>
          </a:prstGeom>
          <a:noFill/>
          <a:ln w="28575">
            <a:solidFill>
              <a:schemeClr val="tx1"/>
            </a:solidFill>
            <a:prstDash val="sysDot"/>
            <a:miter lim="800000"/>
            <a:headEnd/>
            <a:tailEnd/>
          </a:ln>
        </p:spPr>
        <p:txBody>
          <a:bodyPr wrap="none"/>
          <a:lstStyle/>
          <a:p>
            <a:endParaRPr lang="en-US"/>
          </a:p>
        </p:txBody>
      </p:sp>
      <p:sp>
        <p:nvSpPr>
          <p:cNvPr id="42039" name="Line 65"/>
          <p:cNvSpPr>
            <a:spLocks noChangeShapeType="1"/>
          </p:cNvSpPr>
          <p:nvPr/>
        </p:nvSpPr>
        <p:spPr bwMode="auto">
          <a:xfrm flipH="1" flipV="1">
            <a:off x="7391400" y="5791200"/>
            <a:ext cx="1752600" cy="685800"/>
          </a:xfrm>
          <a:prstGeom prst="line">
            <a:avLst/>
          </a:prstGeom>
          <a:noFill/>
          <a:ln w="28575">
            <a:solidFill>
              <a:schemeClr val="tx1"/>
            </a:solidFill>
            <a:prstDash val="sysDot"/>
            <a:miter lim="800000"/>
            <a:headEnd/>
            <a:tailEnd type="triangle" w="med" len="med"/>
          </a:ln>
        </p:spPr>
        <p:txBody>
          <a:bodyPr wrap="none"/>
          <a:lstStyle/>
          <a:p>
            <a:endParaRPr lang="en-US"/>
          </a:p>
        </p:txBody>
      </p:sp>
    </p:spTree>
    <p:extLst>
      <p:ext uri="{BB962C8B-B14F-4D97-AF65-F5344CB8AC3E}">
        <p14:creationId xmlns:p14="http://schemas.microsoft.com/office/powerpoint/2010/main" val="11885489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5936" t="16333" r="23155" b="30320"/>
          <a:stretch/>
        </p:blipFill>
        <p:spPr>
          <a:xfrm>
            <a:off x="656841" y="308148"/>
            <a:ext cx="10960601" cy="6148070"/>
          </a:xfrm>
          <a:prstGeom prst="rect">
            <a:avLst/>
          </a:prstGeom>
        </p:spPr>
      </p:pic>
    </p:spTree>
    <p:extLst>
      <p:ext uri="{BB962C8B-B14F-4D97-AF65-F5344CB8AC3E}">
        <p14:creationId xmlns:p14="http://schemas.microsoft.com/office/powerpoint/2010/main" val="20808693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Warehouse and Data Mart</a:t>
            </a:r>
            <a:endParaRPr lang="en-IN" dirty="0"/>
          </a:p>
        </p:txBody>
      </p:sp>
      <p:sp>
        <p:nvSpPr>
          <p:cNvPr id="3" name="Content Placeholder 2"/>
          <p:cNvSpPr>
            <a:spLocks noGrp="1"/>
          </p:cNvSpPr>
          <p:nvPr>
            <p:ph idx="1"/>
          </p:nvPr>
        </p:nvSpPr>
        <p:spPr>
          <a:xfrm>
            <a:off x="676656" y="2011680"/>
            <a:ext cx="10753725" cy="4209011"/>
          </a:xfrm>
        </p:spPr>
        <p:txBody>
          <a:bodyPr>
            <a:normAutofit fontScale="85000" lnSpcReduction="10000"/>
          </a:bodyPr>
          <a:lstStyle/>
          <a:p>
            <a:r>
              <a:rPr lang="en-IN" b="1" dirty="0" smtClean="0"/>
              <a:t>DATA WAREHOUSE </a:t>
            </a:r>
          </a:p>
          <a:p>
            <a:pPr>
              <a:buFont typeface="Wingdings" panose="05000000000000000000" pitchFamily="2" charset="2"/>
              <a:buChar char="Ø"/>
            </a:pPr>
            <a:r>
              <a:rPr lang="en-IN" dirty="0" smtClean="0"/>
              <a:t>Collects </a:t>
            </a:r>
            <a:r>
              <a:rPr lang="en-IN" dirty="0"/>
              <a:t>information about subjects that span the </a:t>
            </a:r>
            <a:r>
              <a:rPr lang="en-IN" i="1" dirty="0"/>
              <a:t>entire organization</a:t>
            </a:r>
            <a:r>
              <a:rPr lang="en-IN" dirty="0"/>
              <a:t>, such as </a:t>
            </a:r>
            <a:r>
              <a:rPr lang="en-IN" i="1" dirty="0"/>
              <a:t>customers, items, sales, assets</a:t>
            </a:r>
            <a:r>
              <a:rPr lang="en-IN" dirty="0"/>
              <a:t>, and </a:t>
            </a:r>
            <a:r>
              <a:rPr lang="en-IN" i="1" dirty="0" smtClean="0"/>
              <a:t>personnel</a:t>
            </a:r>
            <a:endParaRPr lang="en-IN" dirty="0"/>
          </a:p>
          <a:p>
            <a:pPr>
              <a:buFont typeface="Wingdings" panose="05000000000000000000" pitchFamily="2" charset="2"/>
              <a:buChar char="Ø"/>
            </a:pPr>
            <a:r>
              <a:rPr lang="en-IN" dirty="0"/>
              <a:t>I</a:t>
            </a:r>
            <a:r>
              <a:rPr lang="en-IN" dirty="0" smtClean="0"/>
              <a:t>ts </a:t>
            </a:r>
            <a:r>
              <a:rPr lang="en-IN" dirty="0"/>
              <a:t>scope is </a:t>
            </a:r>
            <a:r>
              <a:rPr lang="en-IN" i="1" dirty="0"/>
              <a:t>enterprise-wide</a:t>
            </a:r>
            <a:r>
              <a:rPr lang="en-IN" dirty="0"/>
              <a:t>. </a:t>
            </a:r>
            <a:endParaRPr lang="en-IN" dirty="0" smtClean="0"/>
          </a:p>
          <a:p>
            <a:pPr>
              <a:buFont typeface="Wingdings" panose="05000000000000000000" pitchFamily="2" charset="2"/>
              <a:buChar char="Ø"/>
            </a:pPr>
            <a:r>
              <a:rPr lang="en-IN" dirty="0" smtClean="0"/>
              <a:t>The </a:t>
            </a:r>
            <a:r>
              <a:rPr lang="en-IN" dirty="0"/>
              <a:t>fact constellation schema is commonly used, since it can model multiple, interrelated subjects</a:t>
            </a:r>
            <a:r>
              <a:rPr lang="en-IN" dirty="0" smtClean="0"/>
              <a:t>.</a:t>
            </a:r>
          </a:p>
          <a:p>
            <a:endParaRPr lang="en-IN" dirty="0"/>
          </a:p>
          <a:p>
            <a:r>
              <a:rPr lang="en-IN" b="1" dirty="0" smtClean="0"/>
              <a:t>DATA MART</a:t>
            </a:r>
            <a:endParaRPr lang="en-IN" dirty="0"/>
          </a:p>
          <a:p>
            <a:pPr>
              <a:buFont typeface="Wingdings" panose="05000000000000000000" pitchFamily="2" charset="2"/>
              <a:buChar char="Ø"/>
            </a:pPr>
            <a:r>
              <a:rPr lang="en-IN" dirty="0" smtClean="0"/>
              <a:t>A department </a:t>
            </a:r>
            <a:r>
              <a:rPr lang="en-IN" dirty="0"/>
              <a:t>subset of the data warehouse that focuses on selected </a:t>
            </a:r>
            <a:r>
              <a:rPr lang="en-IN" dirty="0"/>
              <a:t>subjects((e.g., sales, marketing, finance).</a:t>
            </a:r>
            <a:endParaRPr lang="en-IN" dirty="0" smtClean="0"/>
          </a:p>
          <a:p>
            <a:pPr>
              <a:buFont typeface="Wingdings" panose="05000000000000000000" pitchFamily="2" charset="2"/>
              <a:buChar char="Ø"/>
            </a:pPr>
            <a:r>
              <a:rPr lang="en-IN" dirty="0" smtClean="0"/>
              <a:t>Its </a:t>
            </a:r>
            <a:r>
              <a:rPr lang="en-IN" dirty="0"/>
              <a:t>scope is </a:t>
            </a:r>
            <a:r>
              <a:rPr lang="en-IN" i="1" dirty="0" err="1"/>
              <a:t>departmentwide</a:t>
            </a:r>
            <a:r>
              <a:rPr lang="en-IN" dirty="0"/>
              <a:t>. </a:t>
            </a:r>
            <a:endParaRPr lang="en-IN" dirty="0" smtClean="0"/>
          </a:p>
          <a:p>
            <a:pPr>
              <a:buFont typeface="Wingdings" panose="05000000000000000000" pitchFamily="2" charset="2"/>
              <a:buChar char="Ø"/>
            </a:pPr>
            <a:r>
              <a:rPr lang="en-IN" dirty="0" smtClean="0"/>
              <a:t>The </a:t>
            </a:r>
            <a:r>
              <a:rPr lang="en-IN" i="1" dirty="0"/>
              <a:t>star </a:t>
            </a:r>
            <a:r>
              <a:rPr lang="en-IN" dirty="0"/>
              <a:t>or </a:t>
            </a:r>
            <a:r>
              <a:rPr lang="en-IN" i="1" dirty="0"/>
              <a:t>snowflake </a:t>
            </a:r>
            <a:r>
              <a:rPr lang="en-IN" dirty="0"/>
              <a:t>schema is commonly used, since both are geared toward </a:t>
            </a:r>
            <a:r>
              <a:rPr lang="en-IN" dirty="0" err="1"/>
              <a:t>modeling</a:t>
            </a:r>
            <a:r>
              <a:rPr lang="en-IN" dirty="0"/>
              <a:t> single subjects, although the star schema is more popular and efficient.</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4301588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of Module 1</a:t>
            </a:r>
            <a:endParaRPr lang="en-IN" dirty="0"/>
          </a:p>
        </p:txBody>
      </p:sp>
      <p:sp>
        <p:nvSpPr>
          <p:cNvPr id="3" name="Content Placeholder 2"/>
          <p:cNvSpPr>
            <a:spLocks noGrp="1"/>
          </p:cNvSpPr>
          <p:nvPr>
            <p:ph idx="1"/>
          </p:nvPr>
        </p:nvSpPr>
        <p:spPr/>
        <p:txBody>
          <a:bodyPr>
            <a:normAutofit/>
          </a:bodyPr>
          <a:lstStyle/>
          <a:p>
            <a:r>
              <a:rPr lang="en-IN" sz="2800" dirty="0"/>
              <a:t>Data </a:t>
            </a:r>
            <a:r>
              <a:rPr lang="en-IN" sz="2800" dirty="0" smtClean="0"/>
              <a:t>Pre-processing</a:t>
            </a:r>
          </a:p>
          <a:p>
            <a:endParaRPr lang="en-IN" dirty="0"/>
          </a:p>
          <a:p>
            <a:r>
              <a:rPr lang="en-IN" dirty="0"/>
              <a:t>Data </a:t>
            </a:r>
            <a:r>
              <a:rPr lang="en-IN" dirty="0" smtClean="0"/>
              <a:t>Cleaning </a:t>
            </a:r>
          </a:p>
          <a:p>
            <a:r>
              <a:rPr lang="en-IN" dirty="0" smtClean="0"/>
              <a:t>Data </a:t>
            </a:r>
            <a:r>
              <a:rPr lang="en-IN" dirty="0"/>
              <a:t>Integration and </a:t>
            </a:r>
            <a:r>
              <a:rPr lang="en-IN" dirty="0" smtClean="0"/>
              <a:t>Transformation </a:t>
            </a:r>
          </a:p>
          <a:p>
            <a:r>
              <a:rPr lang="en-IN" dirty="0" smtClean="0"/>
              <a:t>Data Reduction</a:t>
            </a:r>
          </a:p>
          <a:p>
            <a:r>
              <a:rPr lang="en-IN" dirty="0" smtClean="0"/>
              <a:t>Data </a:t>
            </a:r>
            <a:r>
              <a:rPr lang="en-IN" dirty="0"/>
              <a:t>discretization </a:t>
            </a:r>
            <a:endParaRPr lang="en-IN" dirty="0" smtClean="0"/>
          </a:p>
          <a:p>
            <a:pPr marL="0" indent="0">
              <a:buNone/>
            </a:pPr>
            <a:r>
              <a:rPr lang="en-IN" dirty="0" smtClean="0"/>
              <a:t>Concept </a:t>
            </a:r>
            <a:r>
              <a:rPr lang="en-IN" dirty="0"/>
              <a:t>hierarchy generation</a:t>
            </a:r>
          </a:p>
          <a:p>
            <a:endParaRPr lang="en-IN" dirty="0"/>
          </a:p>
          <a:p>
            <a:endParaRPr lang="en-IN" dirty="0"/>
          </a:p>
        </p:txBody>
      </p:sp>
    </p:spTree>
    <p:extLst>
      <p:ext uri="{BB962C8B-B14F-4D97-AF65-F5344CB8AC3E}">
        <p14:creationId xmlns:p14="http://schemas.microsoft.com/office/powerpoint/2010/main" val="37536897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2819400" y="304800"/>
            <a:ext cx="7010400" cy="838200"/>
          </a:xfrm>
          <a:noFill/>
        </p:spPr>
        <p:txBody>
          <a:bodyPr vert="horz" lIns="92075" tIns="46038" rIns="92075" bIns="46038" rtlCol="0" anchor="ctr">
            <a:normAutofit/>
          </a:bodyPr>
          <a:lstStyle/>
          <a:p>
            <a:pPr eaLnBrk="1" hangingPunct="1"/>
            <a:r>
              <a:rPr lang="en-US" dirty="0">
                <a:solidFill>
                  <a:schemeClr val="accent2"/>
                </a:solidFill>
              </a:rPr>
              <a:t>W</a:t>
            </a:r>
            <a:r>
              <a:rPr lang="en-US" dirty="0" smtClean="0">
                <a:solidFill>
                  <a:schemeClr val="accent2"/>
                </a:solidFill>
              </a:rPr>
              <a:t>hat </a:t>
            </a:r>
            <a:r>
              <a:rPr lang="en-US" dirty="0" smtClean="0">
                <a:solidFill>
                  <a:schemeClr val="accent2"/>
                </a:solidFill>
              </a:rPr>
              <a:t>is Data Warehouse?</a:t>
            </a:r>
            <a:endParaRPr lang="en-US" sz="3200" dirty="0">
              <a:solidFill>
                <a:schemeClr val="accent2"/>
              </a:solidFill>
            </a:endParaRPr>
          </a:p>
        </p:txBody>
      </p:sp>
      <p:sp>
        <p:nvSpPr>
          <p:cNvPr id="9222" name="Rectangle 3"/>
          <p:cNvSpPr>
            <a:spLocks noGrp="1" noChangeArrowheads="1"/>
          </p:cNvSpPr>
          <p:nvPr>
            <p:ph idx="1"/>
          </p:nvPr>
        </p:nvSpPr>
        <p:spPr>
          <a:xfrm>
            <a:off x="1097280" y="1789611"/>
            <a:ext cx="9875520" cy="4362996"/>
          </a:xfrm>
          <a:noFill/>
        </p:spPr>
        <p:txBody>
          <a:bodyPr vert="horz" lIns="92075" tIns="46038" rIns="92075" bIns="46038" rtlCol="0">
            <a:noAutofit/>
          </a:bodyPr>
          <a:lstStyle/>
          <a:p>
            <a:pPr lvl="1">
              <a:lnSpc>
                <a:spcPct val="140000"/>
              </a:lnSpc>
            </a:pPr>
            <a:r>
              <a:rPr lang="en-US" sz="2400" dirty="0" smtClean="0">
                <a:latin typeface="Lato" pitchFamily="34" charset="0"/>
                <a:ea typeface="Lato" pitchFamily="34" charset="-122"/>
                <a:cs typeface="Lato" pitchFamily="34" charset="-120"/>
              </a:rPr>
              <a:t>“</a:t>
            </a:r>
            <a:r>
              <a:rPr lang="en-US" sz="2400" dirty="0">
                <a:latin typeface="Lato" pitchFamily="34" charset="0"/>
                <a:ea typeface="Lato" pitchFamily="34" charset="-122"/>
                <a:cs typeface="Lato" pitchFamily="34" charset="-120"/>
              </a:rPr>
              <a:t>A data warehouse is a </a:t>
            </a:r>
            <a:r>
              <a:rPr lang="en-US" sz="2400" b="1" dirty="0">
                <a:solidFill>
                  <a:srgbClr val="00B0F0"/>
                </a:solidFill>
                <a:latin typeface="Lato" pitchFamily="34" charset="0"/>
                <a:ea typeface="Lato" pitchFamily="34" charset="-122"/>
                <a:cs typeface="Lato" pitchFamily="34" charset="-120"/>
              </a:rPr>
              <a:t>subject-oriented</a:t>
            </a:r>
            <a:r>
              <a:rPr lang="en-US" sz="2400" b="1" dirty="0">
                <a:latin typeface="Lato" pitchFamily="34" charset="0"/>
                <a:ea typeface="Lato" pitchFamily="34" charset="-122"/>
                <a:cs typeface="Lato" pitchFamily="34" charset="-120"/>
              </a:rPr>
              <a:t>, </a:t>
            </a:r>
            <a:r>
              <a:rPr lang="en-US" sz="2400" b="1" dirty="0">
                <a:solidFill>
                  <a:srgbClr val="00B050"/>
                </a:solidFill>
                <a:latin typeface="Lato" pitchFamily="34" charset="0"/>
                <a:ea typeface="Lato" pitchFamily="34" charset="-122"/>
                <a:cs typeface="Lato" pitchFamily="34" charset="-120"/>
              </a:rPr>
              <a:t>integrated</a:t>
            </a:r>
            <a:r>
              <a:rPr lang="en-US" sz="2400" b="1" dirty="0">
                <a:latin typeface="Lato" pitchFamily="34" charset="0"/>
                <a:ea typeface="Lato" pitchFamily="34" charset="-122"/>
                <a:cs typeface="Lato" pitchFamily="34" charset="-120"/>
              </a:rPr>
              <a:t>, </a:t>
            </a:r>
            <a:r>
              <a:rPr lang="en-US" sz="2400" b="1" dirty="0">
                <a:solidFill>
                  <a:schemeClr val="bg2">
                    <a:lumMod val="50000"/>
                  </a:schemeClr>
                </a:solidFill>
                <a:latin typeface="Lato" pitchFamily="34" charset="0"/>
                <a:ea typeface="Lato" pitchFamily="34" charset="-122"/>
                <a:cs typeface="Lato" pitchFamily="34" charset="-120"/>
              </a:rPr>
              <a:t>time-variant</a:t>
            </a:r>
            <a:r>
              <a:rPr lang="en-US" sz="2400" b="1" dirty="0">
                <a:latin typeface="Lato" pitchFamily="34" charset="0"/>
                <a:ea typeface="Lato" pitchFamily="34" charset="-122"/>
                <a:cs typeface="Lato" pitchFamily="34" charset="-120"/>
              </a:rPr>
              <a:t>, and </a:t>
            </a:r>
            <a:r>
              <a:rPr lang="en-US" sz="2400" b="1" dirty="0">
                <a:solidFill>
                  <a:srgbClr val="FFC000"/>
                </a:solidFill>
                <a:latin typeface="Lato" pitchFamily="34" charset="0"/>
                <a:ea typeface="Lato" pitchFamily="34" charset="-122"/>
                <a:cs typeface="Lato" pitchFamily="34" charset="-120"/>
              </a:rPr>
              <a:t>nonvolatile</a:t>
            </a:r>
            <a:r>
              <a:rPr lang="en-US" sz="2400" dirty="0">
                <a:solidFill>
                  <a:srgbClr val="FFC000"/>
                </a:solidFill>
                <a:latin typeface="Lato" pitchFamily="34" charset="0"/>
                <a:ea typeface="Lato" pitchFamily="34" charset="-122"/>
                <a:cs typeface="Lato" pitchFamily="34" charset="-120"/>
              </a:rPr>
              <a:t> </a:t>
            </a:r>
            <a:r>
              <a:rPr lang="en-US" sz="2400" dirty="0">
                <a:latin typeface="Lato" pitchFamily="34" charset="0"/>
                <a:ea typeface="Lato" pitchFamily="34" charset="-122"/>
                <a:cs typeface="Lato" pitchFamily="34" charset="-120"/>
              </a:rPr>
              <a:t>collection of data in support of management’s decision-making process</a:t>
            </a:r>
            <a:r>
              <a:rPr lang="en-US" sz="2400" dirty="0" smtClean="0">
                <a:latin typeface="Lato" pitchFamily="34" charset="0"/>
                <a:ea typeface="Lato" pitchFamily="34" charset="-122"/>
                <a:cs typeface="Lato" pitchFamily="34" charset="-120"/>
              </a:rPr>
              <a:t>.” - </a:t>
            </a:r>
            <a:r>
              <a:rPr lang="en-IN" sz="2400" b="1" dirty="0">
                <a:solidFill>
                  <a:srgbClr val="C00000"/>
                </a:solidFill>
                <a:latin typeface="Lato" pitchFamily="34" charset="0"/>
                <a:ea typeface="Lato" pitchFamily="34" charset="-122"/>
                <a:cs typeface="Lato" pitchFamily="34" charset="-120"/>
              </a:rPr>
              <a:t>William H. </a:t>
            </a:r>
            <a:r>
              <a:rPr lang="en-IN" sz="2400" b="1" dirty="0" err="1">
                <a:solidFill>
                  <a:srgbClr val="C00000"/>
                </a:solidFill>
                <a:latin typeface="Lato" pitchFamily="34" charset="0"/>
                <a:ea typeface="Lato" pitchFamily="34" charset="-122"/>
                <a:cs typeface="Lato" pitchFamily="34" charset="-120"/>
              </a:rPr>
              <a:t>Inmon</a:t>
            </a:r>
            <a:endParaRPr lang="en-US" sz="2400" b="1" dirty="0">
              <a:solidFill>
                <a:srgbClr val="C00000"/>
              </a:solidFill>
              <a:latin typeface="Lato" pitchFamily="34" charset="0"/>
              <a:ea typeface="Lato" pitchFamily="34" charset="-122"/>
              <a:cs typeface="Lato" pitchFamily="34" charset="-120"/>
            </a:endParaRPr>
          </a:p>
          <a:p>
            <a:pPr lvl="1">
              <a:lnSpc>
                <a:spcPct val="140000"/>
              </a:lnSpc>
            </a:pPr>
            <a:endParaRPr lang="en-US" sz="1600" dirty="0">
              <a:latin typeface="Lato" pitchFamily="34" charset="0"/>
              <a:ea typeface="Lato" pitchFamily="34" charset="-122"/>
              <a:cs typeface="Lato" pitchFamily="34" charset="-120"/>
            </a:endParaRPr>
          </a:p>
          <a:p>
            <a:pPr lvl="1">
              <a:lnSpc>
                <a:spcPct val="140000"/>
              </a:lnSpc>
            </a:pPr>
            <a:r>
              <a:rPr lang="en-US" sz="1600" dirty="0" smtClean="0">
                <a:latin typeface="Arial" panose="020B0604020202020204" pitchFamily="34" charset="0"/>
                <a:ea typeface="Lato" pitchFamily="34" charset="-122"/>
                <a:cs typeface="Arial" panose="020B0604020202020204" pitchFamily="34" charset="0"/>
              </a:rPr>
              <a:t>Data warehousing:    The process of constructing and using data warehouses</a:t>
            </a:r>
          </a:p>
          <a:p>
            <a:pPr lvl="1">
              <a:lnSpc>
                <a:spcPct val="140000"/>
              </a:lnSpc>
            </a:pPr>
            <a:r>
              <a:rPr lang="en-IN" sz="1600" dirty="0">
                <a:latin typeface="Arial" panose="020B0604020202020204" pitchFamily="34" charset="0"/>
                <a:cs typeface="Arial" panose="020B0604020202020204" pitchFamily="34" charset="0"/>
              </a:rPr>
              <a:t>R</a:t>
            </a:r>
            <a:r>
              <a:rPr lang="en-IN" sz="1600" dirty="0" smtClean="0">
                <a:latin typeface="Arial" panose="020B0604020202020204" pitchFamily="34" charset="0"/>
                <a:cs typeface="Arial" panose="020B0604020202020204" pitchFamily="34" charset="0"/>
              </a:rPr>
              <a:t>equires </a:t>
            </a:r>
            <a:r>
              <a:rPr lang="en-IN" sz="1600" dirty="0">
                <a:latin typeface="Arial" panose="020B0604020202020204" pitchFamily="34" charset="0"/>
                <a:cs typeface="Arial" panose="020B0604020202020204" pitchFamily="34" charset="0"/>
              </a:rPr>
              <a:t>data cleaning, data integration, and data consolidation</a:t>
            </a:r>
            <a:endParaRPr lang="en-US" sz="1600" dirty="0">
              <a:latin typeface="Arial" panose="020B0604020202020204" pitchFamily="34" charset="0"/>
              <a:ea typeface="Lato" pitchFamily="34" charset="-122"/>
              <a:cs typeface="Arial" panose="020B0604020202020204" pitchFamily="34" charset="0"/>
            </a:endParaRPr>
          </a:p>
        </p:txBody>
      </p:sp>
      <p:sp>
        <p:nvSpPr>
          <p:cNvPr id="9218" name="Date Placeholder 3"/>
          <p:cNvSpPr>
            <a:spLocks noGrp="1"/>
          </p:cNvSpPr>
          <p:nvPr>
            <p:ph type="dt" sz="half" idx="10"/>
          </p:nvPr>
        </p:nvSpPr>
        <p:spPr>
          <a:noFill/>
        </p:spPr>
        <p:txBody>
          <a:bodyPr/>
          <a:lstStyle/>
          <a:p>
            <a:fld id="{158CAD42-14CF-42F4-8EEC-E63622B0CCE5}" type="datetime4">
              <a:rPr lang="en-US"/>
              <a:pPr/>
              <a:t>June 1, 2024</a:t>
            </a:fld>
            <a:endParaRPr lang="en-US"/>
          </a:p>
        </p:txBody>
      </p:sp>
      <p:sp>
        <p:nvSpPr>
          <p:cNvPr id="9219" name="Footer Placeholder 4"/>
          <p:cNvSpPr>
            <a:spLocks noGrp="1"/>
          </p:cNvSpPr>
          <p:nvPr>
            <p:ph type="ftr" sz="quarter" idx="11"/>
          </p:nvPr>
        </p:nvSpPr>
        <p:spPr>
          <a:noFill/>
        </p:spPr>
        <p:txBody>
          <a:bodyPr/>
          <a:lstStyle/>
          <a:p>
            <a:r>
              <a:rPr lang="en-US"/>
              <a:t>Data Mining: Concepts and Techniques</a:t>
            </a:r>
          </a:p>
        </p:txBody>
      </p:sp>
      <p:sp>
        <p:nvSpPr>
          <p:cNvPr id="9220" name="Slide Number Placeholder 5"/>
          <p:cNvSpPr>
            <a:spLocks noGrp="1"/>
          </p:cNvSpPr>
          <p:nvPr>
            <p:ph type="sldNum" sz="quarter" idx="12"/>
          </p:nvPr>
        </p:nvSpPr>
        <p:spPr>
          <a:noFill/>
        </p:spPr>
        <p:txBody>
          <a:bodyPr/>
          <a:lstStyle/>
          <a:p>
            <a:fld id="{4457217E-9188-4F3C-A7D8-5E5E443CBAF0}" type="slidenum">
              <a:rPr lang="en-US"/>
              <a:pPr/>
              <a:t>5</a:t>
            </a:fld>
            <a:endParaRPr lang="en-US"/>
          </a:p>
        </p:txBody>
      </p:sp>
    </p:spTree>
    <p:extLst>
      <p:ext uri="{BB962C8B-B14F-4D97-AF65-F5344CB8AC3E}">
        <p14:creationId xmlns:p14="http://schemas.microsoft.com/office/powerpoint/2010/main" val="261234669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a:noFill/>
        </p:spPr>
        <p:txBody>
          <a:bodyPr vert="horz" lIns="92075" tIns="46038" rIns="92075" bIns="46038" rtlCol="0" anchor="b">
            <a:normAutofit/>
          </a:bodyPr>
          <a:lstStyle/>
          <a:p>
            <a:pPr eaLnBrk="1" hangingPunct="1"/>
            <a:r>
              <a:rPr lang="en-US" smtClean="0"/>
              <a:t>Data Warehouse—Subject-Oriented</a:t>
            </a:r>
            <a:endParaRPr lang="en-US" sz="3200"/>
          </a:p>
        </p:txBody>
      </p:sp>
      <p:sp>
        <p:nvSpPr>
          <p:cNvPr id="10246" name="Rectangle 3"/>
          <p:cNvSpPr>
            <a:spLocks noGrp="1" noChangeArrowheads="1"/>
          </p:cNvSpPr>
          <p:nvPr>
            <p:ph idx="1"/>
          </p:nvPr>
        </p:nvSpPr>
        <p:spPr>
          <a:xfrm>
            <a:off x="1594657" y="2363372"/>
            <a:ext cx="9138991" cy="4096413"/>
          </a:xfrm>
          <a:noFill/>
        </p:spPr>
        <p:txBody>
          <a:bodyPr vert="horz" lIns="92075" tIns="46038" rIns="92075" bIns="46038" rtlCol="0">
            <a:normAutofit/>
          </a:bodyPr>
          <a:lstStyle/>
          <a:p>
            <a:pPr algn="just">
              <a:lnSpc>
                <a:spcPct val="130000"/>
              </a:lnSpc>
              <a:buFont typeface="Wingdings" panose="05000000000000000000" pitchFamily="2" charset="2"/>
              <a:buChar char="Ø"/>
            </a:pPr>
            <a:r>
              <a:rPr lang="en-US" sz="2400" dirty="0"/>
              <a:t>Organized around major subjects, such as </a:t>
            </a:r>
            <a:r>
              <a:rPr lang="en-US" sz="2400" dirty="0">
                <a:solidFill>
                  <a:schemeClr val="hlink"/>
                </a:solidFill>
              </a:rPr>
              <a:t>customer, product, sales</a:t>
            </a:r>
            <a:endParaRPr lang="en-US" sz="2400" dirty="0"/>
          </a:p>
          <a:p>
            <a:pPr algn="just">
              <a:lnSpc>
                <a:spcPct val="130000"/>
              </a:lnSpc>
              <a:buFont typeface="Wingdings" panose="05000000000000000000" pitchFamily="2" charset="2"/>
              <a:buChar char="Ø"/>
            </a:pPr>
            <a:r>
              <a:rPr lang="en-US" sz="2400" dirty="0"/>
              <a:t>Focusing on the modeling and analysis of data for decision makers, not on daily operations or transaction processing</a:t>
            </a:r>
          </a:p>
          <a:p>
            <a:pPr algn="just">
              <a:lnSpc>
                <a:spcPct val="130000"/>
              </a:lnSpc>
              <a:buFont typeface="Wingdings" panose="05000000000000000000" pitchFamily="2" charset="2"/>
              <a:buChar char="Ø"/>
            </a:pPr>
            <a:r>
              <a:rPr lang="en-US" sz="2400" dirty="0"/>
              <a:t>Provide </a:t>
            </a:r>
            <a:r>
              <a:rPr lang="en-US" sz="2400" dirty="0">
                <a:solidFill>
                  <a:schemeClr val="hlink"/>
                </a:solidFill>
              </a:rPr>
              <a:t>a simple and concise</a:t>
            </a:r>
            <a:r>
              <a:rPr lang="en-US" sz="2400" dirty="0"/>
              <a:t> view around particular subject issues by </a:t>
            </a:r>
            <a:r>
              <a:rPr lang="en-US" sz="2400" dirty="0">
                <a:solidFill>
                  <a:schemeClr val="hlink"/>
                </a:solidFill>
              </a:rPr>
              <a:t>excluding data that are not useful in the decision support process</a:t>
            </a:r>
            <a:endParaRPr lang="en-US" sz="2400" dirty="0"/>
          </a:p>
        </p:txBody>
      </p:sp>
      <p:sp>
        <p:nvSpPr>
          <p:cNvPr id="10242" name="Date Placeholder 3"/>
          <p:cNvSpPr>
            <a:spLocks noGrp="1"/>
          </p:cNvSpPr>
          <p:nvPr>
            <p:ph type="dt" sz="half" idx="10"/>
          </p:nvPr>
        </p:nvSpPr>
        <p:spPr>
          <a:noFill/>
        </p:spPr>
        <p:txBody>
          <a:bodyPr/>
          <a:lstStyle/>
          <a:p>
            <a:fld id="{7E99FEAC-51B1-42C3-9B81-938A7C41ED18}" type="datetime4">
              <a:rPr lang="en-US"/>
              <a:pPr/>
              <a:t>June 1, 2024</a:t>
            </a:fld>
            <a:endParaRPr lang="en-US"/>
          </a:p>
        </p:txBody>
      </p:sp>
      <p:sp>
        <p:nvSpPr>
          <p:cNvPr id="10243" name="Footer Placeholder 4"/>
          <p:cNvSpPr>
            <a:spLocks noGrp="1"/>
          </p:cNvSpPr>
          <p:nvPr>
            <p:ph type="ftr" sz="quarter" idx="11"/>
          </p:nvPr>
        </p:nvSpPr>
        <p:spPr>
          <a:noFill/>
        </p:spPr>
        <p:txBody>
          <a:bodyPr/>
          <a:lstStyle/>
          <a:p>
            <a:r>
              <a:rPr lang="en-US"/>
              <a:t>Data Mining: Concepts and Techniques</a:t>
            </a:r>
          </a:p>
        </p:txBody>
      </p:sp>
      <p:sp>
        <p:nvSpPr>
          <p:cNvPr id="10244" name="Slide Number Placeholder 5"/>
          <p:cNvSpPr>
            <a:spLocks noGrp="1"/>
          </p:cNvSpPr>
          <p:nvPr>
            <p:ph type="sldNum" sz="quarter" idx="12"/>
          </p:nvPr>
        </p:nvSpPr>
        <p:spPr>
          <a:noFill/>
        </p:spPr>
        <p:txBody>
          <a:bodyPr/>
          <a:lstStyle/>
          <a:p>
            <a:fld id="{8FF9AE08-FE95-46A6-A695-AB9F06FEBDF0}" type="slidenum">
              <a:rPr lang="en-US"/>
              <a:pPr/>
              <a:t>6</a:t>
            </a:fld>
            <a:endParaRPr lang="en-US"/>
          </a:p>
        </p:txBody>
      </p:sp>
    </p:spTree>
    <p:extLst>
      <p:ext uri="{BB962C8B-B14F-4D97-AF65-F5344CB8AC3E}">
        <p14:creationId xmlns:p14="http://schemas.microsoft.com/office/powerpoint/2010/main" val="218369317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a:xfrm>
            <a:off x="685800" y="0"/>
            <a:ext cx="10772775" cy="1658198"/>
          </a:xfrm>
          <a:noFill/>
        </p:spPr>
        <p:txBody>
          <a:bodyPr vert="horz" lIns="92075" tIns="46038" rIns="92075" bIns="46038" rtlCol="0" anchor="b">
            <a:normAutofit/>
          </a:bodyPr>
          <a:lstStyle/>
          <a:p>
            <a:pPr eaLnBrk="1" hangingPunct="1"/>
            <a:r>
              <a:rPr lang="en-US" dirty="0" smtClean="0"/>
              <a:t>Data Warehouse—Integrated</a:t>
            </a:r>
          </a:p>
        </p:txBody>
      </p:sp>
      <p:sp>
        <p:nvSpPr>
          <p:cNvPr id="11270" name="Rectangle 3"/>
          <p:cNvSpPr>
            <a:spLocks noGrp="1" noChangeArrowheads="1"/>
          </p:cNvSpPr>
          <p:nvPr>
            <p:ph idx="1"/>
          </p:nvPr>
        </p:nvSpPr>
        <p:spPr>
          <a:xfrm>
            <a:off x="813581" y="1905000"/>
            <a:ext cx="7950346" cy="4953000"/>
          </a:xfrm>
          <a:noFill/>
        </p:spPr>
        <p:txBody>
          <a:bodyPr vert="horz" lIns="92075" tIns="46038" rIns="92075" bIns="46038" rtlCol="0">
            <a:normAutofit/>
          </a:bodyPr>
          <a:lstStyle/>
          <a:p>
            <a:pPr eaLnBrk="1" hangingPunct="1">
              <a:buFont typeface="Wingdings" panose="05000000000000000000" pitchFamily="2" charset="2"/>
              <a:buChar char="Ø"/>
            </a:pPr>
            <a:r>
              <a:rPr lang="en-US" sz="2400" dirty="0"/>
              <a:t>Constructed by integrating </a:t>
            </a:r>
            <a:r>
              <a:rPr lang="en-US" sz="2400" dirty="0">
                <a:solidFill>
                  <a:srgbClr val="0000FF"/>
                </a:solidFill>
              </a:rPr>
              <a:t>multiple, heterogeneous</a:t>
            </a:r>
            <a:r>
              <a:rPr lang="en-US" sz="2400" dirty="0">
                <a:solidFill>
                  <a:srgbClr val="3366FF"/>
                </a:solidFill>
              </a:rPr>
              <a:t> </a:t>
            </a:r>
            <a:r>
              <a:rPr lang="en-US" sz="2400" dirty="0"/>
              <a:t>data sources</a:t>
            </a:r>
          </a:p>
          <a:p>
            <a:pPr lvl="1" eaLnBrk="1" hangingPunct="1"/>
            <a:r>
              <a:rPr lang="en-US" sz="2400" dirty="0"/>
              <a:t>relational databases, flat files, on-line transaction </a:t>
            </a:r>
            <a:r>
              <a:rPr lang="en-US" sz="2400" dirty="0" smtClean="0"/>
              <a:t>records</a:t>
            </a:r>
          </a:p>
          <a:p>
            <a:pPr lvl="1" eaLnBrk="1" hangingPunct="1"/>
            <a:endParaRPr lang="en-US" sz="2400" dirty="0"/>
          </a:p>
          <a:p>
            <a:pPr eaLnBrk="1" hangingPunct="1">
              <a:buFont typeface="Wingdings" panose="05000000000000000000" pitchFamily="2" charset="2"/>
              <a:buChar char="Ø"/>
            </a:pPr>
            <a:r>
              <a:rPr lang="en-US" sz="2400" b="1" dirty="0"/>
              <a:t>Data cleaning and data integration techniques </a:t>
            </a:r>
            <a:r>
              <a:rPr lang="en-US" sz="2400" dirty="0"/>
              <a:t>are applied</a:t>
            </a:r>
          </a:p>
          <a:p>
            <a:pPr lvl="1" eaLnBrk="1" hangingPunct="1"/>
            <a:r>
              <a:rPr lang="en-US" sz="2400" dirty="0"/>
              <a:t>Ensure consistency in naming conventions, encoding structures, attribute measures, etc. among different data sources</a:t>
            </a:r>
          </a:p>
          <a:p>
            <a:pPr lvl="2" eaLnBrk="1" hangingPunct="1"/>
            <a:r>
              <a:rPr lang="en-US" sz="2000" dirty="0"/>
              <a:t>E.g., Hotel price: currency, tax, breakfast covered, etc</a:t>
            </a:r>
            <a:r>
              <a:rPr lang="en-US" sz="2000" dirty="0" smtClean="0"/>
              <a:t>.</a:t>
            </a:r>
          </a:p>
          <a:p>
            <a:pPr lvl="2" eaLnBrk="1" hangingPunct="1"/>
            <a:endParaRPr lang="en-US" sz="2000" dirty="0"/>
          </a:p>
          <a:p>
            <a:pPr lvl="1" eaLnBrk="1" hangingPunct="1"/>
            <a:r>
              <a:rPr lang="en-US" sz="2400" dirty="0"/>
              <a:t>When data is moved to the warehouse, it is converted.  </a:t>
            </a:r>
          </a:p>
        </p:txBody>
      </p:sp>
      <p:sp>
        <p:nvSpPr>
          <p:cNvPr id="11266" name="Date Placeholder 3"/>
          <p:cNvSpPr>
            <a:spLocks noGrp="1"/>
          </p:cNvSpPr>
          <p:nvPr>
            <p:ph type="dt" sz="half" idx="10"/>
          </p:nvPr>
        </p:nvSpPr>
        <p:spPr>
          <a:noFill/>
        </p:spPr>
        <p:txBody>
          <a:bodyPr/>
          <a:lstStyle/>
          <a:p>
            <a:fld id="{40BE9899-2547-49B4-830D-6807C5BA35FE}" type="datetime4">
              <a:rPr lang="en-US"/>
              <a:pPr/>
              <a:t>June 2, 2024</a:t>
            </a:fld>
            <a:endParaRPr lang="en-US"/>
          </a:p>
        </p:txBody>
      </p:sp>
      <p:sp>
        <p:nvSpPr>
          <p:cNvPr id="11267" name="Footer Placeholder 4"/>
          <p:cNvSpPr>
            <a:spLocks noGrp="1"/>
          </p:cNvSpPr>
          <p:nvPr>
            <p:ph type="ftr" sz="quarter" idx="11"/>
          </p:nvPr>
        </p:nvSpPr>
        <p:spPr>
          <a:noFill/>
        </p:spPr>
        <p:txBody>
          <a:bodyPr/>
          <a:lstStyle/>
          <a:p>
            <a:r>
              <a:rPr lang="en-US"/>
              <a:t>Data Mining: Concepts and Techniques</a:t>
            </a:r>
          </a:p>
        </p:txBody>
      </p:sp>
      <p:sp>
        <p:nvSpPr>
          <p:cNvPr id="11268" name="Slide Number Placeholder 5"/>
          <p:cNvSpPr>
            <a:spLocks noGrp="1"/>
          </p:cNvSpPr>
          <p:nvPr>
            <p:ph type="sldNum" sz="quarter" idx="12"/>
          </p:nvPr>
        </p:nvSpPr>
        <p:spPr>
          <a:noFill/>
        </p:spPr>
        <p:txBody>
          <a:bodyPr/>
          <a:lstStyle/>
          <a:p>
            <a:fld id="{44CACC15-3F07-4AE2-BBEE-8A761DF267FF}" type="slidenum">
              <a:rPr lang="en-US"/>
              <a:pPr/>
              <a:t>7</a:t>
            </a:fld>
            <a:endParaRPr lang="en-US"/>
          </a:p>
        </p:txBody>
      </p:sp>
      <p:pic>
        <p:nvPicPr>
          <p:cNvPr id="2" name="Picture 1"/>
          <p:cNvPicPr>
            <a:picLocks noChangeAspect="1"/>
          </p:cNvPicPr>
          <p:nvPr/>
        </p:nvPicPr>
        <p:blipFill rotWithShape="1">
          <a:blip r:embed="rId3"/>
          <a:srcRect l="6801" r="10573"/>
          <a:stretch/>
        </p:blipFill>
        <p:spPr>
          <a:xfrm>
            <a:off x="8517742" y="1489549"/>
            <a:ext cx="3418450" cy="2823044"/>
          </a:xfrm>
          <a:prstGeom prst="rect">
            <a:avLst/>
          </a:prstGeom>
        </p:spPr>
      </p:pic>
    </p:spTree>
    <p:extLst>
      <p:ext uri="{BB962C8B-B14F-4D97-AF65-F5344CB8AC3E}">
        <p14:creationId xmlns:p14="http://schemas.microsoft.com/office/powerpoint/2010/main" val="417961544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1026"/>
          <p:cNvSpPr>
            <a:spLocks noGrp="1" noChangeArrowheads="1"/>
          </p:cNvSpPr>
          <p:nvPr>
            <p:ph type="title"/>
          </p:nvPr>
        </p:nvSpPr>
        <p:spPr>
          <a:xfrm>
            <a:off x="956603" y="0"/>
            <a:ext cx="10058400" cy="1062111"/>
          </a:xfrm>
          <a:noFill/>
        </p:spPr>
        <p:txBody>
          <a:bodyPr vert="horz" lIns="92075" tIns="46038" rIns="92075" bIns="46038" rtlCol="0" anchor="b">
            <a:normAutofit/>
          </a:bodyPr>
          <a:lstStyle/>
          <a:p>
            <a:pPr eaLnBrk="1" hangingPunct="1"/>
            <a:r>
              <a:rPr lang="en-US" dirty="0" smtClean="0"/>
              <a:t>Data Warehouse—Time Variant</a:t>
            </a:r>
          </a:p>
        </p:txBody>
      </p:sp>
      <p:sp>
        <p:nvSpPr>
          <p:cNvPr id="12294" name="Rectangle 1027"/>
          <p:cNvSpPr>
            <a:spLocks noGrp="1" noChangeArrowheads="1"/>
          </p:cNvSpPr>
          <p:nvPr>
            <p:ph idx="1"/>
          </p:nvPr>
        </p:nvSpPr>
        <p:spPr>
          <a:xfrm>
            <a:off x="956603" y="1689347"/>
            <a:ext cx="9366738" cy="4953000"/>
          </a:xfrm>
          <a:noFill/>
        </p:spPr>
        <p:txBody>
          <a:bodyPr vert="horz" lIns="92075" tIns="46038" rIns="92075" bIns="46038" rtlCol="0">
            <a:normAutofit/>
          </a:bodyPr>
          <a:lstStyle/>
          <a:p>
            <a:pPr algn="just" eaLnBrk="1" hangingPunct="1">
              <a:lnSpc>
                <a:spcPct val="120000"/>
              </a:lnSpc>
              <a:buFont typeface="Wingdings" panose="05000000000000000000" pitchFamily="2" charset="2"/>
              <a:buChar char="Ø"/>
            </a:pPr>
            <a:r>
              <a:rPr lang="en-US" sz="2400" dirty="0"/>
              <a:t>The </a:t>
            </a:r>
            <a:r>
              <a:rPr lang="en-US" sz="2400" b="1" dirty="0"/>
              <a:t>time horizon for the data warehouse is significantly longer</a:t>
            </a:r>
            <a:r>
              <a:rPr lang="en-US" sz="2400" dirty="0"/>
              <a:t> than that of operational systems</a:t>
            </a:r>
          </a:p>
          <a:p>
            <a:pPr lvl="1" algn="just" eaLnBrk="1" hangingPunct="1">
              <a:lnSpc>
                <a:spcPct val="120000"/>
              </a:lnSpc>
              <a:buFont typeface="Wingdings" panose="05000000000000000000" pitchFamily="2" charset="2"/>
              <a:buChar char="Ø"/>
            </a:pPr>
            <a:r>
              <a:rPr lang="en-US" sz="2400" dirty="0"/>
              <a:t>Operational database: current value data</a:t>
            </a:r>
          </a:p>
          <a:p>
            <a:pPr lvl="1" algn="just" eaLnBrk="1" hangingPunct="1">
              <a:lnSpc>
                <a:spcPct val="120000"/>
              </a:lnSpc>
              <a:buFont typeface="Wingdings" panose="05000000000000000000" pitchFamily="2" charset="2"/>
              <a:buChar char="Ø"/>
            </a:pPr>
            <a:r>
              <a:rPr lang="en-US" sz="2400" dirty="0"/>
              <a:t>Data warehouse data: </a:t>
            </a:r>
            <a:r>
              <a:rPr lang="en-US" sz="2400" b="1" dirty="0">
                <a:solidFill>
                  <a:srgbClr val="0070C0"/>
                </a:solidFill>
              </a:rPr>
              <a:t>provide information from a historical perspective </a:t>
            </a:r>
            <a:r>
              <a:rPr lang="en-US" sz="2400" dirty="0"/>
              <a:t>(e.g., past 5-10 years)</a:t>
            </a:r>
          </a:p>
          <a:p>
            <a:pPr algn="just" eaLnBrk="1" hangingPunct="1">
              <a:lnSpc>
                <a:spcPct val="120000"/>
              </a:lnSpc>
              <a:buFont typeface="Wingdings" panose="05000000000000000000" pitchFamily="2" charset="2"/>
              <a:buChar char="Ø"/>
            </a:pPr>
            <a:r>
              <a:rPr lang="en-US" sz="2400" dirty="0"/>
              <a:t>Every key structure in the data warehouse</a:t>
            </a:r>
          </a:p>
          <a:p>
            <a:pPr lvl="2" algn="just">
              <a:lnSpc>
                <a:spcPct val="120000"/>
              </a:lnSpc>
              <a:buFont typeface="Wingdings" panose="05000000000000000000" pitchFamily="2" charset="2"/>
              <a:buChar char="Ø"/>
            </a:pPr>
            <a:r>
              <a:rPr lang="en-US" dirty="0"/>
              <a:t>Contains an element of time, explicitly or implicitly</a:t>
            </a:r>
          </a:p>
          <a:p>
            <a:pPr lvl="2" algn="just">
              <a:lnSpc>
                <a:spcPct val="120000"/>
              </a:lnSpc>
              <a:buFont typeface="Wingdings" panose="05000000000000000000" pitchFamily="2" charset="2"/>
              <a:buChar char="Ø"/>
            </a:pPr>
            <a:r>
              <a:rPr lang="en-US" dirty="0"/>
              <a:t>But the key of operational data may or may not contain “time element”</a:t>
            </a:r>
          </a:p>
          <a:p>
            <a:pPr lvl="1" algn="just" eaLnBrk="1" hangingPunct="1">
              <a:lnSpc>
                <a:spcPct val="110000"/>
              </a:lnSpc>
            </a:pPr>
            <a:endParaRPr lang="en-US" sz="2200" dirty="0"/>
          </a:p>
        </p:txBody>
      </p:sp>
      <p:sp>
        <p:nvSpPr>
          <p:cNvPr id="12290" name="Date Placeholder 3"/>
          <p:cNvSpPr>
            <a:spLocks noGrp="1"/>
          </p:cNvSpPr>
          <p:nvPr>
            <p:ph type="dt" sz="half" idx="10"/>
          </p:nvPr>
        </p:nvSpPr>
        <p:spPr>
          <a:noFill/>
        </p:spPr>
        <p:txBody>
          <a:bodyPr/>
          <a:lstStyle/>
          <a:p>
            <a:fld id="{5FFDE893-6325-4F96-B50A-1B52A417BC10}" type="datetime4">
              <a:rPr lang="en-US"/>
              <a:pPr/>
              <a:t>June 1, 2024</a:t>
            </a:fld>
            <a:endParaRPr lang="en-US"/>
          </a:p>
        </p:txBody>
      </p:sp>
      <p:sp>
        <p:nvSpPr>
          <p:cNvPr id="12291" name="Footer Placeholder 4"/>
          <p:cNvSpPr>
            <a:spLocks noGrp="1"/>
          </p:cNvSpPr>
          <p:nvPr>
            <p:ph type="ftr" sz="quarter" idx="11"/>
          </p:nvPr>
        </p:nvSpPr>
        <p:spPr>
          <a:noFill/>
        </p:spPr>
        <p:txBody>
          <a:bodyPr/>
          <a:lstStyle/>
          <a:p>
            <a:r>
              <a:rPr lang="en-US"/>
              <a:t>Data Mining: Concepts and Techniques</a:t>
            </a:r>
          </a:p>
        </p:txBody>
      </p:sp>
      <p:sp>
        <p:nvSpPr>
          <p:cNvPr id="12292" name="Slide Number Placeholder 5"/>
          <p:cNvSpPr>
            <a:spLocks noGrp="1"/>
          </p:cNvSpPr>
          <p:nvPr>
            <p:ph type="sldNum" sz="quarter" idx="12"/>
          </p:nvPr>
        </p:nvSpPr>
        <p:spPr>
          <a:noFill/>
        </p:spPr>
        <p:txBody>
          <a:bodyPr/>
          <a:lstStyle/>
          <a:p>
            <a:fld id="{6756B9DD-0DE4-44CB-B141-E4E779B0B400}" type="slidenum">
              <a:rPr lang="en-US"/>
              <a:pPr/>
              <a:t>8</a:t>
            </a:fld>
            <a:endParaRPr lang="en-US"/>
          </a:p>
        </p:txBody>
      </p:sp>
    </p:spTree>
    <p:extLst>
      <p:ext uri="{BB962C8B-B14F-4D97-AF65-F5344CB8AC3E}">
        <p14:creationId xmlns:p14="http://schemas.microsoft.com/office/powerpoint/2010/main" val="208494219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1026"/>
          <p:cNvSpPr>
            <a:spLocks noGrp="1" noChangeArrowheads="1"/>
          </p:cNvSpPr>
          <p:nvPr>
            <p:ph type="title"/>
          </p:nvPr>
        </p:nvSpPr>
        <p:spPr>
          <a:xfrm>
            <a:off x="657224" y="499533"/>
            <a:ext cx="10772775" cy="1005710"/>
          </a:xfrm>
          <a:noFill/>
        </p:spPr>
        <p:txBody>
          <a:bodyPr vert="horz" lIns="92075" tIns="46038" rIns="92075" bIns="46038" rtlCol="0" anchor="b">
            <a:normAutofit/>
          </a:bodyPr>
          <a:lstStyle/>
          <a:p>
            <a:pPr eaLnBrk="1" hangingPunct="1"/>
            <a:r>
              <a:rPr lang="en-US" dirty="0" smtClean="0"/>
              <a:t>Data Warehouse—Nonvolatile</a:t>
            </a:r>
          </a:p>
        </p:txBody>
      </p:sp>
      <p:sp>
        <p:nvSpPr>
          <p:cNvPr id="13318" name="Rectangle 1027"/>
          <p:cNvSpPr>
            <a:spLocks noGrp="1" noChangeArrowheads="1"/>
          </p:cNvSpPr>
          <p:nvPr>
            <p:ph idx="1"/>
          </p:nvPr>
        </p:nvSpPr>
        <p:spPr>
          <a:xfrm>
            <a:off x="1097280" y="1765547"/>
            <a:ext cx="9473418" cy="4876800"/>
          </a:xfrm>
          <a:noFill/>
        </p:spPr>
        <p:txBody>
          <a:bodyPr vert="horz" lIns="92075" tIns="46038" rIns="92075" bIns="46038" rtlCol="0">
            <a:normAutofit/>
          </a:bodyPr>
          <a:lstStyle/>
          <a:p>
            <a:pPr algn="just" eaLnBrk="1" hangingPunct="1">
              <a:lnSpc>
                <a:spcPct val="130000"/>
              </a:lnSpc>
              <a:buFont typeface="Wingdings" panose="05000000000000000000" pitchFamily="2" charset="2"/>
              <a:buChar char="Ø"/>
            </a:pPr>
            <a:r>
              <a:rPr lang="en-US" sz="2400" dirty="0"/>
              <a:t>A </a:t>
            </a:r>
            <a:r>
              <a:rPr lang="en-US" sz="2400" dirty="0">
                <a:solidFill>
                  <a:schemeClr val="hlink"/>
                </a:solidFill>
              </a:rPr>
              <a:t>physically separate store</a:t>
            </a:r>
            <a:r>
              <a:rPr lang="en-US" sz="2400" dirty="0"/>
              <a:t> of data transformed from the </a:t>
            </a:r>
            <a:r>
              <a:rPr lang="en-US" sz="2400" dirty="0" smtClean="0"/>
              <a:t>application data found in the operational environment.</a:t>
            </a:r>
            <a:endParaRPr lang="en-US" sz="2400" dirty="0"/>
          </a:p>
          <a:p>
            <a:pPr algn="just" eaLnBrk="1" hangingPunct="1">
              <a:lnSpc>
                <a:spcPct val="130000"/>
              </a:lnSpc>
              <a:buFont typeface="Wingdings" panose="05000000000000000000" pitchFamily="2" charset="2"/>
              <a:buChar char="Ø"/>
            </a:pPr>
            <a:r>
              <a:rPr lang="en-US" sz="2400" dirty="0"/>
              <a:t>Operational </a:t>
            </a:r>
            <a:r>
              <a:rPr lang="en-US" sz="2400" dirty="0">
                <a:solidFill>
                  <a:schemeClr val="hlink"/>
                </a:solidFill>
              </a:rPr>
              <a:t>update of data does not occur</a:t>
            </a:r>
            <a:r>
              <a:rPr lang="en-US" sz="2400" dirty="0"/>
              <a:t> in the data warehouse environment</a:t>
            </a:r>
          </a:p>
          <a:p>
            <a:pPr lvl="1" algn="just" eaLnBrk="1" hangingPunct="1">
              <a:lnSpc>
                <a:spcPct val="130000"/>
              </a:lnSpc>
              <a:buFont typeface="Wingdings" panose="05000000000000000000" pitchFamily="2" charset="2"/>
              <a:buChar char="Ø"/>
            </a:pPr>
            <a:r>
              <a:rPr lang="en-US" sz="2400" dirty="0"/>
              <a:t>Does not require transaction processing, recovery, and concurrency control mechanisms</a:t>
            </a:r>
          </a:p>
          <a:p>
            <a:pPr lvl="1" algn="just" eaLnBrk="1" hangingPunct="1">
              <a:lnSpc>
                <a:spcPct val="130000"/>
              </a:lnSpc>
              <a:buFont typeface="Wingdings" panose="05000000000000000000" pitchFamily="2" charset="2"/>
              <a:buChar char="Ø"/>
            </a:pPr>
            <a:r>
              <a:rPr lang="en-US" sz="2400" dirty="0"/>
              <a:t>Requires only two operations in data accessing: </a:t>
            </a:r>
          </a:p>
          <a:p>
            <a:pPr lvl="2" algn="just" eaLnBrk="1" hangingPunct="1">
              <a:lnSpc>
                <a:spcPct val="130000"/>
              </a:lnSpc>
              <a:buFont typeface="Wingdings" panose="05000000000000000000" pitchFamily="2" charset="2"/>
              <a:buChar char="Ø"/>
            </a:pPr>
            <a:r>
              <a:rPr lang="en-US" sz="2400" i="1" dirty="0" smtClean="0">
                <a:solidFill>
                  <a:schemeClr val="hlink"/>
                </a:solidFill>
              </a:rPr>
              <a:t>initial loading of data</a:t>
            </a:r>
            <a:r>
              <a:rPr lang="en-US" sz="2400" dirty="0" smtClean="0"/>
              <a:t> and </a:t>
            </a:r>
            <a:r>
              <a:rPr lang="en-US" sz="2400" i="1" dirty="0" smtClean="0">
                <a:solidFill>
                  <a:schemeClr val="hlink"/>
                </a:solidFill>
              </a:rPr>
              <a:t>access of data</a:t>
            </a:r>
            <a:endParaRPr lang="en-US" sz="2400" dirty="0" smtClean="0"/>
          </a:p>
        </p:txBody>
      </p:sp>
      <p:sp>
        <p:nvSpPr>
          <p:cNvPr id="13314" name="Date Placeholder 3"/>
          <p:cNvSpPr>
            <a:spLocks noGrp="1"/>
          </p:cNvSpPr>
          <p:nvPr>
            <p:ph type="dt" sz="half" idx="10"/>
          </p:nvPr>
        </p:nvSpPr>
        <p:spPr>
          <a:noFill/>
        </p:spPr>
        <p:txBody>
          <a:bodyPr/>
          <a:lstStyle/>
          <a:p>
            <a:fld id="{7A75DC27-A620-4250-9373-87C0758AE990}" type="datetime4">
              <a:rPr lang="en-US"/>
              <a:pPr/>
              <a:t>June 1, 2024</a:t>
            </a:fld>
            <a:endParaRPr lang="en-US"/>
          </a:p>
        </p:txBody>
      </p:sp>
      <p:sp>
        <p:nvSpPr>
          <p:cNvPr id="13315" name="Footer Placeholder 4"/>
          <p:cNvSpPr>
            <a:spLocks noGrp="1"/>
          </p:cNvSpPr>
          <p:nvPr>
            <p:ph type="ftr" sz="quarter" idx="11"/>
          </p:nvPr>
        </p:nvSpPr>
        <p:spPr>
          <a:noFill/>
        </p:spPr>
        <p:txBody>
          <a:bodyPr/>
          <a:lstStyle/>
          <a:p>
            <a:r>
              <a:rPr lang="en-US"/>
              <a:t>Data Mining: Concepts and Techniques</a:t>
            </a:r>
          </a:p>
        </p:txBody>
      </p:sp>
      <p:sp>
        <p:nvSpPr>
          <p:cNvPr id="13316" name="Slide Number Placeholder 5"/>
          <p:cNvSpPr>
            <a:spLocks noGrp="1"/>
          </p:cNvSpPr>
          <p:nvPr>
            <p:ph type="sldNum" sz="quarter" idx="12"/>
          </p:nvPr>
        </p:nvSpPr>
        <p:spPr>
          <a:noFill/>
        </p:spPr>
        <p:txBody>
          <a:bodyPr/>
          <a:lstStyle/>
          <a:p>
            <a:fld id="{4659CC6D-F07B-49E1-9BB8-792FE4FF2750}" type="slidenum">
              <a:rPr lang="en-US"/>
              <a:pPr/>
              <a:t>9</a:t>
            </a:fld>
            <a:endParaRPr lang="en-US" dirty="0"/>
          </a:p>
        </p:txBody>
      </p:sp>
    </p:spTree>
    <p:extLst>
      <p:ext uri="{BB962C8B-B14F-4D97-AF65-F5344CB8AC3E}">
        <p14:creationId xmlns:p14="http://schemas.microsoft.com/office/powerpoint/2010/main" val="154279928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1448</TotalTime>
  <Words>2564</Words>
  <Application>Microsoft Office PowerPoint</Application>
  <PresentationFormat>Widescreen</PresentationFormat>
  <Paragraphs>350</Paragraphs>
  <Slides>34</Slides>
  <Notes>13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Lato</vt:lpstr>
      <vt:lpstr>Verdana</vt:lpstr>
      <vt:lpstr>Wingdings</vt:lpstr>
      <vt:lpstr>Metropolitan</vt:lpstr>
      <vt:lpstr>Module 1</vt:lpstr>
      <vt:lpstr>Outline of Module 1</vt:lpstr>
      <vt:lpstr>What is Data Warehouse?</vt:lpstr>
      <vt:lpstr>Outline of Module 1</vt:lpstr>
      <vt:lpstr>What is Data Warehouse?</vt:lpstr>
      <vt:lpstr>Data Warehouse—Subject-Oriented</vt:lpstr>
      <vt:lpstr>Data Warehouse—Integrated</vt:lpstr>
      <vt:lpstr>Data Warehouse—Time Variant</vt:lpstr>
      <vt:lpstr>Data Warehouse—Nonvolatile</vt:lpstr>
      <vt:lpstr>How are organizations using the information from data warehouses?</vt:lpstr>
      <vt:lpstr>Data Warehouse vs. Heterogeneous DBMS</vt:lpstr>
      <vt:lpstr>Data Warehouse vs. Heterogeneous DBMS</vt:lpstr>
      <vt:lpstr>Data Warehouse vs. Operational DBMS</vt:lpstr>
      <vt:lpstr>Module 1 </vt:lpstr>
      <vt:lpstr>Multidimensional Data Model</vt:lpstr>
      <vt:lpstr>From Tables and Spreadsheets to Data Cubes</vt:lpstr>
      <vt:lpstr>From Tables and Spreadsheets to Data Cubes</vt:lpstr>
      <vt:lpstr>PowerPoint Presentation</vt:lpstr>
      <vt:lpstr>PowerPoint Presentation</vt:lpstr>
      <vt:lpstr>PowerPoint Presentation</vt:lpstr>
      <vt:lpstr>PowerPoint Presentation</vt:lpstr>
      <vt:lpstr>PowerPoint Presentation</vt:lpstr>
      <vt:lpstr>Lattice of Cuboids</vt:lpstr>
      <vt:lpstr>Schemas for Multidimensional Databases</vt:lpstr>
      <vt:lpstr>Star schema</vt:lpstr>
      <vt:lpstr>Example of Star Schema</vt:lpstr>
      <vt:lpstr>PowerPoint Presentation</vt:lpstr>
      <vt:lpstr>Snowflake schema</vt:lpstr>
      <vt:lpstr>Example of Snowflake Schema</vt:lpstr>
      <vt:lpstr>PowerPoint Presentation</vt:lpstr>
      <vt:lpstr>Fact constellation</vt:lpstr>
      <vt:lpstr>Example of Fact Constellation</vt:lpstr>
      <vt:lpstr>PowerPoint Presentation</vt:lpstr>
      <vt:lpstr>Data Warehouse and Data Mart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dc:title>
  <dc:creator>Shoby</dc:creator>
  <cp:lastModifiedBy>Shoby</cp:lastModifiedBy>
  <cp:revision>38</cp:revision>
  <dcterms:created xsi:type="dcterms:W3CDTF">2024-06-01T16:28:00Z</dcterms:created>
  <dcterms:modified xsi:type="dcterms:W3CDTF">2024-06-02T16:36:09Z</dcterms:modified>
</cp:coreProperties>
</file>